
<file path=[Content_Types].xml><?xml version="1.0" encoding="utf-8"?>
<Types xmlns="http://schemas.openxmlformats.org/package/2006/content-types">
  <Default Extension="jpeg" ContentType="image/jpeg"/>
  <Default Extension="jpg" ContentType="image/jpeg"/>
  <Default Extension="png" ContentType="image/png"/>
  <Default Extension="PNG&amp;ehk=lEBHEhWtqbZHIttTh4uyqw&amp;r=0&amp;pid=OfficeInsert"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1210" r:id="rId3"/>
    <p:sldId id="1217" r:id="rId4"/>
    <p:sldId id="996" r:id="rId5"/>
    <p:sldId id="997" r:id="rId6"/>
    <p:sldId id="1211" r:id="rId7"/>
    <p:sldId id="1055" r:id="rId8"/>
    <p:sldId id="1053" r:id="rId9"/>
    <p:sldId id="1198" r:id="rId10"/>
    <p:sldId id="994" r:id="rId11"/>
    <p:sldId id="1209" r:id="rId12"/>
    <p:sldId id="1016" r:id="rId13"/>
    <p:sldId id="1202" r:id="rId14"/>
    <p:sldId id="1199" r:id="rId15"/>
    <p:sldId id="1017" r:id="rId16"/>
    <p:sldId id="1197" r:id="rId17"/>
    <p:sldId id="1204" r:id="rId18"/>
    <p:sldId id="1203" r:id="rId19"/>
    <p:sldId id="1002" r:id="rId20"/>
    <p:sldId id="1205" r:id="rId21"/>
    <p:sldId id="1206" r:id="rId22"/>
    <p:sldId id="1215" r:id="rId23"/>
    <p:sldId id="1216" r:id="rId24"/>
    <p:sldId id="1212" r:id="rId25"/>
    <p:sldId id="1200" r:id="rId26"/>
    <p:sldId id="1025" r:id="rId27"/>
    <p:sldId id="1032" r:id="rId28"/>
    <p:sldId id="1113" r:id="rId29"/>
    <p:sldId id="1196" r:id="rId30"/>
    <p:sldId id="1124" r:id="rId31"/>
    <p:sldId id="1115" r:id="rId32"/>
    <p:sldId id="1219" r:id="rId33"/>
    <p:sldId id="1041" r:id="rId34"/>
    <p:sldId id="1102" r:id="rId35"/>
    <p:sldId id="1135" r:id="rId36"/>
    <p:sldId id="1049" r:id="rId37"/>
    <p:sldId id="1164" r:id="rId38"/>
    <p:sldId id="1105" r:id="rId39"/>
    <p:sldId id="1137" r:id="rId40"/>
    <p:sldId id="1220" r:id="rId41"/>
    <p:sldId id="1006" r:id="rId42"/>
    <p:sldId id="1207" r:id="rId43"/>
    <p:sldId id="1208" r:id="rId44"/>
    <p:sldId id="262" r:id="rId45"/>
    <p:sldId id="260" r:id="rId46"/>
    <p:sldId id="1003" r:id="rId47"/>
    <p:sldId id="261" r:id="rId48"/>
    <p:sldId id="1222" r:id="rId49"/>
    <p:sldId id="1225" r:id="rId50"/>
    <p:sldId id="294" r:id="rId51"/>
    <p:sldId id="263" r:id="rId52"/>
    <p:sldId id="296" r:id="rId53"/>
    <p:sldId id="287" r:id="rId54"/>
    <p:sldId id="295" r:id="rId55"/>
    <p:sldId id="291" r:id="rId56"/>
    <p:sldId id="292" r:id="rId57"/>
    <p:sldId id="307" r:id="rId58"/>
    <p:sldId id="309" r:id="rId59"/>
    <p:sldId id="293" r:id="rId60"/>
    <p:sldId id="1228" r:id="rId61"/>
    <p:sldId id="1012" r:id="rId62"/>
    <p:sldId id="1224" r:id="rId63"/>
    <p:sldId id="1223" r:id="rId64"/>
    <p:sldId id="1125" r:id="rId65"/>
    <p:sldId id="1127" r:id="rId66"/>
    <p:sldId id="1227" r:id="rId67"/>
    <p:sldId id="1221" r:id="rId68"/>
    <p:sldId id="1050" r:id="rId69"/>
    <p:sldId id="1098" r:id="rId70"/>
    <p:sldId id="1099" r:id="rId71"/>
    <p:sldId id="122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830EE6-C4E5-4C79-878B-B6ED717BEE6E}">
          <p14:sldIdLst>
            <p14:sldId id="256"/>
            <p14:sldId id="1210"/>
            <p14:sldId id="1217"/>
            <p14:sldId id="996"/>
            <p14:sldId id="997"/>
            <p14:sldId id="1211"/>
            <p14:sldId id="1055"/>
            <p14:sldId id="1053"/>
            <p14:sldId id="1198"/>
            <p14:sldId id="994"/>
          </p14:sldIdLst>
        </p14:section>
        <p14:section name="ES Architecture" id="{956D5091-4D3C-4DE9-9437-D21F8F282C33}">
          <p14:sldIdLst>
            <p14:sldId id="1209"/>
            <p14:sldId id="1016"/>
            <p14:sldId id="1202"/>
            <p14:sldId id="1199"/>
            <p14:sldId id="1017"/>
            <p14:sldId id="1197"/>
            <p14:sldId id="1204"/>
            <p14:sldId id="1203"/>
            <p14:sldId id="1002"/>
            <p14:sldId id="1205"/>
            <p14:sldId id="1206"/>
            <p14:sldId id="1215"/>
            <p14:sldId id="1216"/>
            <p14:sldId id="1212"/>
            <p14:sldId id="1200"/>
            <p14:sldId id="1025"/>
            <p14:sldId id="1032"/>
            <p14:sldId id="1113"/>
            <p14:sldId id="1196"/>
            <p14:sldId id="1124"/>
            <p14:sldId id="1115"/>
          </p14:sldIdLst>
        </p14:section>
        <p14:section name="Kibana" id="{11A9E791-625A-4602-A538-680EB1D9B09F}">
          <p14:sldIdLst>
            <p14:sldId id="1219"/>
            <p14:sldId id="1041"/>
            <p14:sldId id="1102"/>
            <p14:sldId id="1135"/>
            <p14:sldId id="1049"/>
            <p14:sldId id="1164"/>
            <p14:sldId id="1105"/>
            <p14:sldId id="1137"/>
            <p14:sldId id="1220"/>
            <p14:sldId id="1006"/>
            <p14:sldId id="1207"/>
          </p14:sldIdLst>
        </p14:section>
        <p14:section name="Logstash" id="{9D317BC5-1035-48F2-A0C3-53A7F1CB1933}">
          <p14:sldIdLst>
            <p14:sldId id="1208"/>
            <p14:sldId id="262"/>
            <p14:sldId id="260"/>
            <p14:sldId id="1003"/>
            <p14:sldId id="261"/>
            <p14:sldId id="1222"/>
            <p14:sldId id="1225"/>
            <p14:sldId id="294"/>
            <p14:sldId id="263"/>
            <p14:sldId id="296"/>
            <p14:sldId id="287"/>
            <p14:sldId id="295"/>
            <p14:sldId id="291"/>
            <p14:sldId id="292"/>
            <p14:sldId id="307"/>
            <p14:sldId id="309"/>
            <p14:sldId id="293"/>
            <p14:sldId id="1228"/>
            <p14:sldId id="1012"/>
          </p14:sldIdLst>
        </p14:section>
        <p14:section name="Dual Stack SIEM" id="{F4DB9ADA-4E62-45A7-8950-DA205B8E6939}">
          <p14:sldIdLst>
            <p14:sldId id="1224"/>
            <p14:sldId id="1223"/>
            <p14:sldId id="1125"/>
            <p14:sldId id="1127"/>
            <p14:sldId id="1227"/>
            <p14:sldId id="1221"/>
            <p14:sldId id="1050"/>
            <p14:sldId id="1098"/>
            <p14:sldId id="1099"/>
            <p14:sldId id="1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D28199-3596-4146-8A94-C08D50E3477B}" v="595" dt="2019-02-23T12:38:05.001"/>
    <p1510:client id="{E251FC20-2F8D-4FD5-B319-D89D5D2B7E2B}" v="2" dt="2019-02-23T12:42:18.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73042" autoAdjust="0"/>
  </p:normalViewPr>
  <p:slideViewPr>
    <p:cSldViewPr snapToGrid="0">
      <p:cViewPr varScale="1">
        <p:scale>
          <a:sx n="148" d="100"/>
          <a:sy n="148" d="100"/>
        </p:scale>
        <p:origin x="1829" y="10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Hubbard" userId="5e4c5b4c76fd7e80" providerId="LiveId" clId="{E251FC20-2F8D-4FD5-B319-D89D5D2B7E2B}"/>
    <pc:docChg chg="modSld">
      <pc:chgData name="John Hubbard" userId="5e4c5b4c76fd7e80" providerId="LiveId" clId="{E251FC20-2F8D-4FD5-B319-D89D5D2B7E2B}" dt="2019-02-23T12:42:22.436" v="46" actId="1076"/>
      <pc:docMkLst>
        <pc:docMk/>
      </pc:docMkLst>
      <pc:sldChg chg="addSp modSp">
        <pc:chgData name="John Hubbard" userId="5e4c5b4c76fd7e80" providerId="LiveId" clId="{E251FC20-2F8D-4FD5-B319-D89D5D2B7E2B}" dt="2019-02-23T12:42:22.436" v="46" actId="1076"/>
        <pc:sldMkLst>
          <pc:docMk/>
          <pc:sldMk cId="423885467" sldId="1222"/>
        </pc:sldMkLst>
        <pc:spChg chg="add mod">
          <ac:chgData name="John Hubbard" userId="5e4c5b4c76fd7e80" providerId="LiveId" clId="{E251FC20-2F8D-4FD5-B319-D89D5D2B7E2B}" dt="2019-02-23T12:42:12.583" v="40" actId="1076"/>
          <ac:spMkLst>
            <pc:docMk/>
            <pc:sldMk cId="423885467" sldId="1222"/>
            <ac:spMk id="3" creationId="{C1D3E0BA-3C86-4425-8CBB-028087C55AFC}"/>
          </ac:spMkLst>
        </pc:spChg>
        <pc:picChg chg="add mod">
          <ac:chgData name="John Hubbard" userId="5e4c5b4c76fd7e80" providerId="LiveId" clId="{E251FC20-2F8D-4FD5-B319-D89D5D2B7E2B}" dt="2019-02-23T12:42:22.436" v="46" actId="1076"/>
          <ac:picMkLst>
            <pc:docMk/>
            <pc:sldMk cId="423885467" sldId="1222"/>
            <ac:picMk id="7" creationId="{F9022E92-7646-4E08-87E4-58F011977978}"/>
          </ac:picMkLst>
        </pc:picChg>
      </pc:sldChg>
    </pc:docChg>
  </pc:docChgLst>
  <pc:docChgLst>
    <pc:chgData name="John Hubbard" userId="5e4c5b4c76fd7e80" providerId="LiveId" clId="{74D28199-3596-4146-8A94-C08D50E3477B}"/>
    <pc:docChg chg="undo custSel addSld modSld sldOrd">
      <pc:chgData name="John Hubbard" userId="5e4c5b4c76fd7e80" providerId="LiveId" clId="{74D28199-3596-4146-8A94-C08D50E3477B}" dt="2019-02-23T12:39:36.773" v="521" actId="20577"/>
      <pc:docMkLst>
        <pc:docMk/>
      </pc:docMkLst>
      <pc:sldChg chg="ord">
        <pc:chgData name="John Hubbard" userId="5e4c5b4c76fd7e80" providerId="LiveId" clId="{74D28199-3596-4146-8A94-C08D50E3477B}" dt="2019-02-21T22:01:50.248" v="2"/>
        <pc:sldMkLst>
          <pc:docMk/>
          <pc:sldMk cId="927088757" sldId="1025"/>
        </pc:sldMkLst>
      </pc:sldChg>
      <pc:sldChg chg="ord">
        <pc:chgData name="John Hubbard" userId="5e4c5b4c76fd7e80" providerId="LiveId" clId="{74D28199-3596-4146-8A94-C08D50E3477B}" dt="2019-02-21T22:01:50.248" v="2"/>
        <pc:sldMkLst>
          <pc:docMk/>
          <pc:sldMk cId="3313104316" sldId="1032"/>
        </pc:sldMkLst>
      </pc:sldChg>
      <pc:sldChg chg="addSp delSp modSp modTransition">
        <pc:chgData name="John Hubbard" userId="5e4c5b4c76fd7e80" providerId="LiveId" clId="{74D28199-3596-4146-8A94-C08D50E3477B}" dt="2019-02-23T12:39:36.773" v="521" actId="20577"/>
        <pc:sldMkLst>
          <pc:docMk/>
          <pc:sldMk cId="4064816651" sldId="1050"/>
        </pc:sldMkLst>
        <pc:spChg chg="mod">
          <ac:chgData name="John Hubbard" userId="5e4c5b4c76fd7e80" providerId="LiveId" clId="{74D28199-3596-4146-8A94-C08D50E3477B}" dt="2019-02-23T12:39:36.773" v="521" actId="20577"/>
          <ac:spMkLst>
            <pc:docMk/>
            <pc:sldMk cId="4064816651" sldId="1050"/>
            <ac:spMk id="3" creationId="{36D556D6-0D97-4D01-AFBF-85FD9695F93C}"/>
          </ac:spMkLst>
        </pc:spChg>
        <pc:spChg chg="mod">
          <ac:chgData name="John Hubbard" userId="5e4c5b4c76fd7e80" providerId="LiveId" clId="{74D28199-3596-4146-8A94-C08D50E3477B}" dt="2019-02-23T12:36:15.602" v="395" actId="1076"/>
          <ac:spMkLst>
            <pc:docMk/>
            <pc:sldMk cId="4064816651" sldId="1050"/>
            <ac:spMk id="4" creationId="{CBA520B3-F1DF-4A56-AB00-2D92DB717BB7}"/>
          </ac:spMkLst>
        </pc:spChg>
        <pc:spChg chg="add mod">
          <ac:chgData name="John Hubbard" userId="5e4c5b4c76fd7e80" providerId="LiveId" clId="{74D28199-3596-4146-8A94-C08D50E3477B}" dt="2019-02-23T12:39:12.395" v="517" actId="1076"/>
          <ac:spMkLst>
            <pc:docMk/>
            <pc:sldMk cId="4064816651" sldId="1050"/>
            <ac:spMk id="14" creationId="{8DDBEEB7-EFFE-4643-80E7-D5FCCFF4A273}"/>
          </ac:spMkLst>
        </pc:spChg>
        <pc:spChg chg="add mod">
          <ac:chgData name="John Hubbard" userId="5e4c5b4c76fd7e80" providerId="LiveId" clId="{74D28199-3596-4146-8A94-C08D50E3477B}" dt="2019-02-23T12:36:21.024" v="396" actId="1076"/>
          <ac:spMkLst>
            <pc:docMk/>
            <pc:sldMk cId="4064816651" sldId="1050"/>
            <ac:spMk id="15" creationId="{78C7AC3D-DF6B-437B-96DA-14DCA3B27875}"/>
          </ac:spMkLst>
        </pc:spChg>
        <pc:spChg chg="add mod">
          <ac:chgData name="John Hubbard" userId="5e4c5b4c76fd7e80" providerId="LiveId" clId="{74D28199-3596-4146-8A94-C08D50E3477B}" dt="2019-02-23T12:36:54.457" v="450" actId="20577"/>
          <ac:spMkLst>
            <pc:docMk/>
            <pc:sldMk cId="4064816651" sldId="1050"/>
            <ac:spMk id="17" creationId="{760AB616-5EC2-433E-A410-9AE9A2B73E7B}"/>
          </ac:spMkLst>
        </pc:spChg>
        <pc:picChg chg="del mod">
          <ac:chgData name="John Hubbard" userId="5e4c5b4c76fd7e80" providerId="LiveId" clId="{74D28199-3596-4146-8A94-C08D50E3477B}" dt="2019-02-23T12:36:10.474" v="392" actId="478"/>
          <ac:picMkLst>
            <pc:docMk/>
            <pc:sldMk cId="4064816651" sldId="1050"/>
            <ac:picMk id="16" creationId="{32D67DBC-39FA-4C14-BF6E-AEBF69678C2F}"/>
          </ac:picMkLst>
        </pc:picChg>
      </pc:sldChg>
      <pc:sldChg chg="modTransition">
        <pc:chgData name="John Hubbard" userId="5e4c5b4c76fd7e80" providerId="LiveId" clId="{74D28199-3596-4146-8A94-C08D50E3477B}" dt="2019-02-23T12:34:06.276" v="328"/>
        <pc:sldMkLst>
          <pc:docMk/>
          <pc:sldMk cId="2330860238" sldId="1098"/>
        </pc:sldMkLst>
      </pc:sldChg>
      <pc:sldChg chg="modSp modTransition">
        <pc:chgData name="John Hubbard" userId="5e4c5b4c76fd7e80" providerId="LiveId" clId="{74D28199-3596-4146-8A94-C08D50E3477B}" dt="2019-02-23T12:34:06.276" v="328"/>
        <pc:sldMkLst>
          <pc:docMk/>
          <pc:sldMk cId="1871369321" sldId="1099"/>
        </pc:sldMkLst>
        <pc:spChg chg="mod">
          <ac:chgData name="John Hubbard" userId="5e4c5b4c76fd7e80" providerId="LiveId" clId="{74D28199-3596-4146-8A94-C08D50E3477B}" dt="2019-02-23T12:33:57.951" v="327" actId="20577"/>
          <ac:spMkLst>
            <pc:docMk/>
            <pc:sldMk cId="1871369321" sldId="1099"/>
            <ac:spMk id="3" creationId="{0CAB1A4B-7E16-48D6-AC67-96724EBA7C80}"/>
          </ac:spMkLst>
        </pc:spChg>
        <pc:picChg chg="mod">
          <ac:chgData name="John Hubbard" userId="5e4c5b4c76fd7e80" providerId="LiveId" clId="{74D28199-3596-4146-8A94-C08D50E3477B}" dt="2019-02-23T12:33:44.307" v="275" actId="1076"/>
          <ac:picMkLst>
            <pc:docMk/>
            <pc:sldMk cId="1871369321" sldId="1099"/>
            <ac:picMk id="9" creationId="{EF4A784F-5180-47B9-8631-524644BF1EAE}"/>
          </ac:picMkLst>
        </pc:picChg>
      </pc:sldChg>
      <pc:sldChg chg="ord">
        <pc:chgData name="John Hubbard" userId="5e4c5b4c76fd7e80" providerId="LiveId" clId="{74D28199-3596-4146-8A94-C08D50E3477B}" dt="2019-02-21T22:01:50.248" v="2"/>
        <pc:sldMkLst>
          <pc:docMk/>
          <pc:sldMk cId="1913899158" sldId="1200"/>
        </pc:sldMkLst>
      </pc:sldChg>
      <pc:sldChg chg="modSp modTransition">
        <pc:chgData name="John Hubbard" userId="5e4c5b4c76fd7e80" providerId="LiveId" clId="{74D28199-3596-4146-8A94-C08D50E3477B}" dt="2019-02-23T12:34:06.276" v="328"/>
        <pc:sldMkLst>
          <pc:docMk/>
          <pc:sldMk cId="525878218" sldId="1221"/>
        </pc:sldMkLst>
        <pc:spChg chg="mod">
          <ac:chgData name="John Hubbard" userId="5e4c5b4c76fd7e80" providerId="LiveId" clId="{74D28199-3596-4146-8A94-C08D50E3477B}" dt="2019-02-23T12:33:07.978" v="221" actId="20577"/>
          <ac:spMkLst>
            <pc:docMk/>
            <pc:sldMk cId="525878218" sldId="1221"/>
            <ac:spMk id="3" creationId="{8661D799-27C2-4768-9EDC-13D63AA01E01}"/>
          </ac:spMkLst>
        </pc:spChg>
      </pc:sldChg>
      <pc:sldChg chg="ord">
        <pc:chgData name="John Hubbard" userId="5e4c5b4c76fd7e80" providerId="LiveId" clId="{74D28199-3596-4146-8A94-C08D50E3477B}" dt="2019-02-21T22:03:24.199" v="3"/>
        <pc:sldMkLst>
          <pc:docMk/>
          <pc:sldMk cId="3758376924" sldId="1225"/>
        </pc:sldMkLst>
      </pc:sldChg>
      <pc:sldChg chg="ord">
        <pc:chgData name="John Hubbard" userId="5e4c5b4c76fd7e80" providerId="LiveId" clId="{74D28199-3596-4146-8A94-C08D50E3477B}" dt="2019-02-23T12:34:23.933" v="331"/>
        <pc:sldMkLst>
          <pc:docMk/>
          <pc:sldMk cId="752059094" sldId="1226"/>
        </pc:sldMkLst>
      </pc:sldChg>
      <pc:sldChg chg="delSp">
        <pc:chgData name="John Hubbard" userId="5e4c5b4c76fd7e80" providerId="LiveId" clId="{74D28199-3596-4146-8A94-C08D50E3477B}" dt="2019-02-23T12:32:10.987" v="207" actId="478"/>
        <pc:sldMkLst>
          <pc:docMk/>
          <pc:sldMk cId="2590474153" sldId="1227"/>
        </pc:sldMkLst>
        <pc:spChg chg="del">
          <ac:chgData name="John Hubbard" userId="5e4c5b4c76fd7e80" providerId="LiveId" clId="{74D28199-3596-4146-8A94-C08D50E3477B}" dt="2019-02-23T12:32:10.987" v="207" actId="478"/>
          <ac:spMkLst>
            <pc:docMk/>
            <pc:sldMk cId="2590474153" sldId="1227"/>
            <ac:spMk id="7" creationId="{F06391CF-CC8B-4206-94F5-83E41ABACB34}"/>
          </ac:spMkLst>
        </pc:spChg>
      </pc:sldChg>
      <pc:sldChg chg="modSp add">
        <pc:chgData name="John Hubbard" userId="5e4c5b4c76fd7e80" providerId="LiveId" clId="{74D28199-3596-4146-8A94-C08D50E3477B}" dt="2019-02-21T22:05:00.510" v="206"/>
        <pc:sldMkLst>
          <pc:docMk/>
          <pc:sldMk cId="1702091305" sldId="1228"/>
        </pc:sldMkLst>
        <pc:spChg chg="mod">
          <ac:chgData name="John Hubbard" userId="5e4c5b4c76fd7e80" providerId="LiveId" clId="{74D28199-3596-4146-8A94-C08D50E3477B}" dt="2019-02-21T22:04:46.460" v="177" actId="2711"/>
          <ac:spMkLst>
            <pc:docMk/>
            <pc:sldMk cId="1702091305" sldId="1228"/>
            <ac:spMk id="2" creationId="{4E5D2721-1BD7-495A-8F77-260E8E5175A0}"/>
          </ac:spMkLst>
        </pc:spChg>
        <pc:spChg chg="mod">
          <ac:chgData name="John Hubbard" userId="5e4c5b4c76fd7e80" providerId="LiveId" clId="{74D28199-3596-4146-8A94-C08D50E3477B}" dt="2019-02-21T22:05:00.510" v="206"/>
          <ac:spMkLst>
            <pc:docMk/>
            <pc:sldMk cId="1702091305" sldId="1228"/>
            <ac:spMk id="3" creationId="{57318C93-DCDC-4D34-8C0C-B862FE92479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7D8072-958B-4F64-92E1-15E403528FA2}" type="doc">
      <dgm:prSet loTypeId="urn:microsoft.com/office/officeart/2005/8/layout/process2" loCatId="process" qsTypeId="urn:microsoft.com/office/officeart/2005/8/quickstyle/simple2" qsCatId="simple" csTypeId="urn:microsoft.com/office/officeart/2005/8/colors/accent0_2" csCatId="mainScheme" phldr="1"/>
      <dgm:spPr/>
    </dgm:pt>
    <dgm:pt modelId="{FEDE137F-284B-4A15-A191-FF8D867615A1}">
      <dgm:prSet phldrT="[Text]"/>
      <dgm:spPr/>
      <dgm:t>
        <a:bodyPr/>
        <a:lstStyle/>
        <a:p>
          <a:r>
            <a:rPr lang="en-US" dirty="0"/>
            <a:t>Log Sources</a:t>
          </a:r>
        </a:p>
      </dgm:t>
    </dgm:pt>
    <dgm:pt modelId="{596025BF-878F-4C2B-8ADF-D2AA4B6E0614}" type="parTrans" cxnId="{A752FDA2-2476-4F72-BB85-9896DBA8CB1C}">
      <dgm:prSet/>
      <dgm:spPr/>
      <dgm:t>
        <a:bodyPr/>
        <a:lstStyle/>
        <a:p>
          <a:endParaRPr lang="en-US"/>
        </a:p>
      </dgm:t>
    </dgm:pt>
    <dgm:pt modelId="{4EF35D2F-ED09-44B6-9BB7-9453166FB14B}" type="sibTrans" cxnId="{A752FDA2-2476-4F72-BB85-9896DBA8CB1C}">
      <dgm:prSet/>
      <dgm:spPr/>
      <dgm:t>
        <a:bodyPr/>
        <a:lstStyle/>
        <a:p>
          <a:endParaRPr lang="en-US" dirty="0"/>
        </a:p>
      </dgm:t>
    </dgm:pt>
    <dgm:pt modelId="{89E3A395-7C8A-4A22-9600-4C65D02223ED}">
      <dgm:prSet phldrT="[Text]"/>
      <dgm:spPr/>
      <dgm:t>
        <a:bodyPr/>
        <a:lstStyle/>
        <a:p>
          <a:r>
            <a:rPr lang="en-US" dirty="0"/>
            <a:t>Log Storage &amp; Indexing</a:t>
          </a:r>
        </a:p>
      </dgm:t>
    </dgm:pt>
    <dgm:pt modelId="{504905F5-12F0-4E13-89B7-14196D6CA31E}" type="parTrans" cxnId="{A4A780D0-664C-413F-8E82-AAAFA86692C6}">
      <dgm:prSet/>
      <dgm:spPr/>
      <dgm:t>
        <a:bodyPr/>
        <a:lstStyle/>
        <a:p>
          <a:endParaRPr lang="en-US"/>
        </a:p>
      </dgm:t>
    </dgm:pt>
    <dgm:pt modelId="{AD713F61-1629-4E72-A13C-D5409978C901}" type="sibTrans" cxnId="{A4A780D0-664C-413F-8E82-AAAFA86692C6}">
      <dgm:prSet/>
      <dgm:spPr/>
      <dgm:t>
        <a:bodyPr/>
        <a:lstStyle/>
        <a:p>
          <a:endParaRPr lang="en-US" dirty="0"/>
        </a:p>
      </dgm:t>
    </dgm:pt>
    <dgm:pt modelId="{17076B73-C706-48A0-B3D2-07C783813B6D}">
      <dgm:prSet phldrT="[Text]"/>
      <dgm:spPr/>
      <dgm:t>
        <a:bodyPr/>
        <a:lstStyle/>
        <a:p>
          <a:r>
            <a:rPr lang="en-US" dirty="0"/>
            <a:t>Search, Visualization, &amp; Alerting</a:t>
          </a:r>
        </a:p>
      </dgm:t>
    </dgm:pt>
    <dgm:pt modelId="{1E25682A-F307-409D-8776-B4F90CE487DF}" type="parTrans" cxnId="{2C7658AB-4978-47E3-B0BA-05930C7198B2}">
      <dgm:prSet/>
      <dgm:spPr/>
      <dgm:t>
        <a:bodyPr/>
        <a:lstStyle/>
        <a:p>
          <a:endParaRPr lang="en-US"/>
        </a:p>
      </dgm:t>
    </dgm:pt>
    <dgm:pt modelId="{9BD9FAD6-A0EF-48E5-9956-F7C39E022382}" type="sibTrans" cxnId="{2C7658AB-4978-47E3-B0BA-05930C7198B2}">
      <dgm:prSet/>
      <dgm:spPr/>
      <dgm:t>
        <a:bodyPr/>
        <a:lstStyle/>
        <a:p>
          <a:endParaRPr lang="en-US"/>
        </a:p>
      </dgm:t>
    </dgm:pt>
    <dgm:pt modelId="{855B174B-7F28-47B1-BA8E-AA7402D16E86}">
      <dgm:prSet phldrT="[Text]"/>
      <dgm:spPr/>
      <dgm:t>
        <a:bodyPr/>
        <a:lstStyle/>
        <a:p>
          <a:r>
            <a:rPr lang="en-US" dirty="0"/>
            <a:t>Log Aggregation / Queue</a:t>
          </a:r>
        </a:p>
      </dgm:t>
    </dgm:pt>
    <dgm:pt modelId="{94D41530-56F1-481C-B9F2-C4482F9353CA}" type="parTrans" cxnId="{DE89CAC1-E2B3-4806-AA8F-69701174464C}">
      <dgm:prSet/>
      <dgm:spPr/>
      <dgm:t>
        <a:bodyPr/>
        <a:lstStyle/>
        <a:p>
          <a:endParaRPr lang="en-US"/>
        </a:p>
      </dgm:t>
    </dgm:pt>
    <dgm:pt modelId="{24AA1FA7-2C3F-4823-93EA-53EA31BE3DF6}" type="sibTrans" cxnId="{DE89CAC1-E2B3-4806-AA8F-69701174464C}">
      <dgm:prSet/>
      <dgm:spPr/>
      <dgm:t>
        <a:bodyPr/>
        <a:lstStyle/>
        <a:p>
          <a:endParaRPr lang="en-US" dirty="0"/>
        </a:p>
      </dgm:t>
    </dgm:pt>
    <dgm:pt modelId="{1A7F3472-85EB-44F8-AD3E-1D7F2CD6133A}" type="pres">
      <dgm:prSet presAssocID="{E37D8072-958B-4F64-92E1-15E403528FA2}" presName="linearFlow" presStyleCnt="0">
        <dgm:presLayoutVars>
          <dgm:resizeHandles val="exact"/>
        </dgm:presLayoutVars>
      </dgm:prSet>
      <dgm:spPr/>
    </dgm:pt>
    <dgm:pt modelId="{DE4F1303-0126-4C22-BBB3-6E127D7A1CB3}" type="pres">
      <dgm:prSet presAssocID="{FEDE137F-284B-4A15-A191-FF8D867615A1}" presName="node" presStyleLbl="node1" presStyleIdx="0" presStyleCnt="4">
        <dgm:presLayoutVars>
          <dgm:bulletEnabled val="1"/>
        </dgm:presLayoutVars>
      </dgm:prSet>
      <dgm:spPr/>
    </dgm:pt>
    <dgm:pt modelId="{DD7907C1-4704-4736-B87A-EE6B0EC61F42}" type="pres">
      <dgm:prSet presAssocID="{4EF35D2F-ED09-44B6-9BB7-9453166FB14B}" presName="sibTrans" presStyleLbl="sibTrans2D1" presStyleIdx="0" presStyleCnt="3"/>
      <dgm:spPr/>
    </dgm:pt>
    <dgm:pt modelId="{E0AEB0E4-5932-4117-A19D-F75F5152226E}" type="pres">
      <dgm:prSet presAssocID="{4EF35D2F-ED09-44B6-9BB7-9453166FB14B}" presName="connectorText" presStyleLbl="sibTrans2D1" presStyleIdx="0" presStyleCnt="3"/>
      <dgm:spPr/>
    </dgm:pt>
    <dgm:pt modelId="{53D6BA41-A34B-490F-876C-AD089DA1C145}" type="pres">
      <dgm:prSet presAssocID="{855B174B-7F28-47B1-BA8E-AA7402D16E86}" presName="node" presStyleLbl="node1" presStyleIdx="1" presStyleCnt="4">
        <dgm:presLayoutVars>
          <dgm:bulletEnabled val="1"/>
        </dgm:presLayoutVars>
      </dgm:prSet>
      <dgm:spPr/>
    </dgm:pt>
    <dgm:pt modelId="{80241837-D24F-4080-BB7E-DE59AE644E43}" type="pres">
      <dgm:prSet presAssocID="{24AA1FA7-2C3F-4823-93EA-53EA31BE3DF6}" presName="sibTrans" presStyleLbl="sibTrans2D1" presStyleIdx="1" presStyleCnt="3"/>
      <dgm:spPr/>
    </dgm:pt>
    <dgm:pt modelId="{CFCBF476-160B-45C6-A7DD-536D7B829763}" type="pres">
      <dgm:prSet presAssocID="{24AA1FA7-2C3F-4823-93EA-53EA31BE3DF6}" presName="connectorText" presStyleLbl="sibTrans2D1" presStyleIdx="1" presStyleCnt="3"/>
      <dgm:spPr/>
    </dgm:pt>
    <dgm:pt modelId="{7FB4270B-AC72-4627-BD07-D22BDB864275}" type="pres">
      <dgm:prSet presAssocID="{89E3A395-7C8A-4A22-9600-4C65D02223ED}" presName="node" presStyleLbl="node1" presStyleIdx="2" presStyleCnt="4">
        <dgm:presLayoutVars>
          <dgm:bulletEnabled val="1"/>
        </dgm:presLayoutVars>
      </dgm:prSet>
      <dgm:spPr/>
    </dgm:pt>
    <dgm:pt modelId="{7814305E-F2AF-4DF4-85C0-9332D8FEF5F6}" type="pres">
      <dgm:prSet presAssocID="{AD713F61-1629-4E72-A13C-D5409978C901}" presName="sibTrans" presStyleLbl="sibTrans2D1" presStyleIdx="2" presStyleCnt="3"/>
      <dgm:spPr/>
    </dgm:pt>
    <dgm:pt modelId="{6C482CEA-FF3D-49A2-886F-C81C5EAE76B1}" type="pres">
      <dgm:prSet presAssocID="{AD713F61-1629-4E72-A13C-D5409978C901}" presName="connectorText" presStyleLbl="sibTrans2D1" presStyleIdx="2" presStyleCnt="3"/>
      <dgm:spPr/>
    </dgm:pt>
    <dgm:pt modelId="{B64A2D9C-27C0-49CA-93AA-701B7176D2A9}" type="pres">
      <dgm:prSet presAssocID="{17076B73-C706-48A0-B3D2-07C783813B6D}" presName="node" presStyleLbl="node1" presStyleIdx="3" presStyleCnt="4">
        <dgm:presLayoutVars>
          <dgm:bulletEnabled val="1"/>
        </dgm:presLayoutVars>
      </dgm:prSet>
      <dgm:spPr/>
    </dgm:pt>
  </dgm:ptLst>
  <dgm:cxnLst>
    <dgm:cxn modelId="{AF0E4A0F-771D-4471-8BAF-1E7C6B58DF4E}" type="presOf" srcId="{24AA1FA7-2C3F-4823-93EA-53EA31BE3DF6}" destId="{80241837-D24F-4080-BB7E-DE59AE644E43}" srcOrd="0" destOrd="0" presId="urn:microsoft.com/office/officeart/2005/8/layout/process2"/>
    <dgm:cxn modelId="{72A91148-5655-444C-A904-AFCB3B63CF04}" type="presOf" srcId="{89E3A395-7C8A-4A22-9600-4C65D02223ED}" destId="{7FB4270B-AC72-4627-BD07-D22BDB864275}" srcOrd="0" destOrd="0" presId="urn:microsoft.com/office/officeart/2005/8/layout/process2"/>
    <dgm:cxn modelId="{C5C30B6B-F420-4F7E-A79C-35B6C3F9F5B0}" type="presOf" srcId="{17076B73-C706-48A0-B3D2-07C783813B6D}" destId="{B64A2D9C-27C0-49CA-93AA-701B7176D2A9}" srcOrd="0" destOrd="0" presId="urn:microsoft.com/office/officeart/2005/8/layout/process2"/>
    <dgm:cxn modelId="{007FDA6D-988F-4C98-8CD9-697AB206926F}" type="presOf" srcId="{AD713F61-1629-4E72-A13C-D5409978C901}" destId="{6C482CEA-FF3D-49A2-886F-C81C5EAE76B1}" srcOrd="1" destOrd="0" presId="urn:microsoft.com/office/officeart/2005/8/layout/process2"/>
    <dgm:cxn modelId="{74A96570-EE03-475F-ADAB-6EC4D72381FD}" type="presOf" srcId="{E37D8072-958B-4F64-92E1-15E403528FA2}" destId="{1A7F3472-85EB-44F8-AD3E-1D7F2CD6133A}" srcOrd="0" destOrd="0" presId="urn:microsoft.com/office/officeart/2005/8/layout/process2"/>
    <dgm:cxn modelId="{A752FDA2-2476-4F72-BB85-9896DBA8CB1C}" srcId="{E37D8072-958B-4F64-92E1-15E403528FA2}" destId="{FEDE137F-284B-4A15-A191-FF8D867615A1}" srcOrd="0" destOrd="0" parTransId="{596025BF-878F-4C2B-8ADF-D2AA4B6E0614}" sibTransId="{4EF35D2F-ED09-44B6-9BB7-9453166FB14B}"/>
    <dgm:cxn modelId="{2C7658AB-4978-47E3-B0BA-05930C7198B2}" srcId="{E37D8072-958B-4F64-92E1-15E403528FA2}" destId="{17076B73-C706-48A0-B3D2-07C783813B6D}" srcOrd="3" destOrd="0" parTransId="{1E25682A-F307-409D-8776-B4F90CE487DF}" sibTransId="{9BD9FAD6-A0EF-48E5-9956-F7C39E022382}"/>
    <dgm:cxn modelId="{F37E60BE-C002-41AC-92DB-C27D923051DB}" type="presOf" srcId="{855B174B-7F28-47B1-BA8E-AA7402D16E86}" destId="{53D6BA41-A34B-490F-876C-AD089DA1C145}" srcOrd="0" destOrd="0" presId="urn:microsoft.com/office/officeart/2005/8/layout/process2"/>
    <dgm:cxn modelId="{DE89CAC1-E2B3-4806-AA8F-69701174464C}" srcId="{E37D8072-958B-4F64-92E1-15E403528FA2}" destId="{855B174B-7F28-47B1-BA8E-AA7402D16E86}" srcOrd="1" destOrd="0" parTransId="{94D41530-56F1-481C-B9F2-C4482F9353CA}" sibTransId="{24AA1FA7-2C3F-4823-93EA-53EA31BE3DF6}"/>
    <dgm:cxn modelId="{A4A780D0-664C-413F-8E82-AAAFA86692C6}" srcId="{E37D8072-958B-4F64-92E1-15E403528FA2}" destId="{89E3A395-7C8A-4A22-9600-4C65D02223ED}" srcOrd="2" destOrd="0" parTransId="{504905F5-12F0-4E13-89B7-14196D6CA31E}" sibTransId="{AD713F61-1629-4E72-A13C-D5409978C901}"/>
    <dgm:cxn modelId="{D00CCFDD-1F80-4EF8-882F-76D1E21FBCF8}" type="presOf" srcId="{AD713F61-1629-4E72-A13C-D5409978C901}" destId="{7814305E-F2AF-4DF4-85C0-9332D8FEF5F6}" srcOrd="0" destOrd="0" presId="urn:microsoft.com/office/officeart/2005/8/layout/process2"/>
    <dgm:cxn modelId="{023853E6-B772-482E-9CC0-91A4D81576D0}" type="presOf" srcId="{24AA1FA7-2C3F-4823-93EA-53EA31BE3DF6}" destId="{CFCBF476-160B-45C6-A7DD-536D7B829763}" srcOrd="1" destOrd="0" presId="urn:microsoft.com/office/officeart/2005/8/layout/process2"/>
    <dgm:cxn modelId="{722086EF-3DA7-4DE2-ABC1-020BFBEC1226}" type="presOf" srcId="{4EF35D2F-ED09-44B6-9BB7-9453166FB14B}" destId="{DD7907C1-4704-4736-B87A-EE6B0EC61F42}" srcOrd="0" destOrd="0" presId="urn:microsoft.com/office/officeart/2005/8/layout/process2"/>
    <dgm:cxn modelId="{A87FEEF0-B329-4742-AA13-3B1E7D6CE496}" type="presOf" srcId="{FEDE137F-284B-4A15-A191-FF8D867615A1}" destId="{DE4F1303-0126-4C22-BBB3-6E127D7A1CB3}" srcOrd="0" destOrd="0" presId="urn:microsoft.com/office/officeart/2005/8/layout/process2"/>
    <dgm:cxn modelId="{833F78F5-C769-4F6D-9A00-5814CAD25133}" type="presOf" srcId="{4EF35D2F-ED09-44B6-9BB7-9453166FB14B}" destId="{E0AEB0E4-5932-4117-A19D-F75F5152226E}" srcOrd="1" destOrd="0" presId="urn:microsoft.com/office/officeart/2005/8/layout/process2"/>
    <dgm:cxn modelId="{B8CCF7B6-B42A-4818-AE4B-16839B0619EA}" type="presParOf" srcId="{1A7F3472-85EB-44F8-AD3E-1D7F2CD6133A}" destId="{DE4F1303-0126-4C22-BBB3-6E127D7A1CB3}" srcOrd="0" destOrd="0" presId="urn:microsoft.com/office/officeart/2005/8/layout/process2"/>
    <dgm:cxn modelId="{8F455260-E6CC-4150-9A65-6912816ED04B}" type="presParOf" srcId="{1A7F3472-85EB-44F8-AD3E-1D7F2CD6133A}" destId="{DD7907C1-4704-4736-B87A-EE6B0EC61F42}" srcOrd="1" destOrd="0" presId="urn:microsoft.com/office/officeart/2005/8/layout/process2"/>
    <dgm:cxn modelId="{00A88EF6-93E4-497D-B8FD-E3EAD996E9C9}" type="presParOf" srcId="{DD7907C1-4704-4736-B87A-EE6B0EC61F42}" destId="{E0AEB0E4-5932-4117-A19D-F75F5152226E}" srcOrd="0" destOrd="0" presId="urn:microsoft.com/office/officeart/2005/8/layout/process2"/>
    <dgm:cxn modelId="{B1AA810D-DA5E-47CA-ADA7-D8EC011CF1E8}" type="presParOf" srcId="{1A7F3472-85EB-44F8-AD3E-1D7F2CD6133A}" destId="{53D6BA41-A34B-490F-876C-AD089DA1C145}" srcOrd="2" destOrd="0" presId="urn:microsoft.com/office/officeart/2005/8/layout/process2"/>
    <dgm:cxn modelId="{F2C646A2-70E9-4598-87C6-716FFE41A762}" type="presParOf" srcId="{1A7F3472-85EB-44F8-AD3E-1D7F2CD6133A}" destId="{80241837-D24F-4080-BB7E-DE59AE644E43}" srcOrd="3" destOrd="0" presId="urn:microsoft.com/office/officeart/2005/8/layout/process2"/>
    <dgm:cxn modelId="{246591BB-70D0-466E-AF90-006568BCFAE9}" type="presParOf" srcId="{80241837-D24F-4080-BB7E-DE59AE644E43}" destId="{CFCBF476-160B-45C6-A7DD-536D7B829763}" srcOrd="0" destOrd="0" presId="urn:microsoft.com/office/officeart/2005/8/layout/process2"/>
    <dgm:cxn modelId="{57EE2C58-2640-40BC-89DC-DF42D4BEA495}" type="presParOf" srcId="{1A7F3472-85EB-44F8-AD3E-1D7F2CD6133A}" destId="{7FB4270B-AC72-4627-BD07-D22BDB864275}" srcOrd="4" destOrd="0" presId="urn:microsoft.com/office/officeart/2005/8/layout/process2"/>
    <dgm:cxn modelId="{CAB12B11-B508-4F4F-83AE-18FA550A03D3}" type="presParOf" srcId="{1A7F3472-85EB-44F8-AD3E-1D7F2CD6133A}" destId="{7814305E-F2AF-4DF4-85C0-9332D8FEF5F6}" srcOrd="5" destOrd="0" presId="urn:microsoft.com/office/officeart/2005/8/layout/process2"/>
    <dgm:cxn modelId="{CBDF9292-D865-4984-94DE-3A58DD32223E}" type="presParOf" srcId="{7814305E-F2AF-4DF4-85C0-9332D8FEF5F6}" destId="{6C482CEA-FF3D-49A2-886F-C81C5EAE76B1}" srcOrd="0" destOrd="0" presId="urn:microsoft.com/office/officeart/2005/8/layout/process2"/>
    <dgm:cxn modelId="{8FB8DC9E-64DC-4636-AA86-292DC42DE8FC}" type="presParOf" srcId="{1A7F3472-85EB-44F8-AD3E-1D7F2CD6133A}" destId="{B64A2D9C-27C0-49CA-93AA-701B7176D2A9}"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0E040D-EC16-459F-8B09-DBAF2FE2D428}" type="doc">
      <dgm:prSet loTypeId="urn:microsoft.com/office/officeart/2017/3/layout/HorizontalPathTimeline" loCatId="process" qsTypeId="urn:microsoft.com/office/officeart/2005/8/quickstyle/simple2" qsCatId="simple" csTypeId="urn:microsoft.com/office/officeart/2005/8/colors/colorful5" csCatId="colorful" phldr="1"/>
      <dgm:spPr/>
      <dgm:t>
        <a:bodyPr/>
        <a:lstStyle/>
        <a:p>
          <a:endParaRPr lang="en-US"/>
        </a:p>
      </dgm:t>
    </dgm:pt>
    <dgm:pt modelId="{D6543ADC-B2B8-469B-9B15-3A8B3F97A48C}">
      <dgm:prSet/>
      <dgm:spPr/>
      <dgm:t>
        <a:bodyPr/>
        <a:lstStyle/>
        <a:p>
          <a:pPr>
            <a:defRPr b="1"/>
          </a:pPr>
          <a:r>
            <a:rPr lang="en-US" dirty="0"/>
            <a:t>2010</a:t>
          </a:r>
        </a:p>
      </dgm:t>
    </dgm:pt>
    <dgm:pt modelId="{AC832340-7DFA-47E9-A9A4-BA8118A17AE3}" type="parTrans" cxnId="{22CF3990-E4FD-4007-ABB9-A42296B62E3D}">
      <dgm:prSet/>
      <dgm:spPr/>
      <dgm:t>
        <a:bodyPr/>
        <a:lstStyle/>
        <a:p>
          <a:endParaRPr lang="en-US"/>
        </a:p>
      </dgm:t>
    </dgm:pt>
    <dgm:pt modelId="{21D6055D-B6F7-4AF7-A47F-299934784380}" type="sibTrans" cxnId="{22CF3990-E4FD-4007-ABB9-A42296B62E3D}">
      <dgm:prSet/>
      <dgm:spPr/>
      <dgm:t>
        <a:bodyPr/>
        <a:lstStyle/>
        <a:p>
          <a:endParaRPr lang="en-US"/>
        </a:p>
      </dgm:t>
    </dgm:pt>
    <dgm:pt modelId="{D7CEE186-EE4A-481C-9DD2-5F56DED32249}">
      <dgm:prSet/>
      <dgm:spPr/>
      <dgm:t>
        <a:bodyPr/>
        <a:lstStyle/>
        <a:p>
          <a:r>
            <a:rPr lang="en-US" dirty="0"/>
            <a:t>Created by Shay Bannon </a:t>
          </a:r>
        </a:p>
      </dgm:t>
    </dgm:pt>
    <dgm:pt modelId="{7DE01B16-2643-4CDE-BB00-05D832CA971B}" type="parTrans" cxnId="{85B4A213-DEEF-4CD6-B81C-3EAA6DEABCE6}">
      <dgm:prSet/>
      <dgm:spPr/>
      <dgm:t>
        <a:bodyPr/>
        <a:lstStyle/>
        <a:p>
          <a:endParaRPr lang="en-US"/>
        </a:p>
      </dgm:t>
    </dgm:pt>
    <dgm:pt modelId="{78BA4F41-B616-4FD5-85E7-8B5E2A438BCC}" type="sibTrans" cxnId="{85B4A213-DEEF-4CD6-B81C-3EAA6DEABCE6}">
      <dgm:prSet/>
      <dgm:spPr/>
      <dgm:t>
        <a:bodyPr/>
        <a:lstStyle/>
        <a:p>
          <a:endParaRPr lang="en-US"/>
        </a:p>
      </dgm:t>
    </dgm:pt>
    <dgm:pt modelId="{01F2C16B-7E9E-4E73-B47C-BD4CD766CC27}">
      <dgm:prSet/>
      <dgm:spPr/>
      <dgm:t>
        <a:bodyPr/>
        <a:lstStyle/>
        <a:p>
          <a:r>
            <a:rPr lang="en-US" dirty="0"/>
            <a:t>Recipe search engine for his wife in culinary school</a:t>
          </a:r>
        </a:p>
      </dgm:t>
    </dgm:pt>
    <dgm:pt modelId="{3A353800-8E84-4DE0-A7F1-2985DAE76223}" type="parTrans" cxnId="{043E4EAC-7913-4C7C-87A6-6BF7AB9DC055}">
      <dgm:prSet/>
      <dgm:spPr/>
      <dgm:t>
        <a:bodyPr/>
        <a:lstStyle/>
        <a:p>
          <a:endParaRPr lang="en-US"/>
        </a:p>
      </dgm:t>
    </dgm:pt>
    <dgm:pt modelId="{E821A995-B0F2-46F2-8B20-4DCB7A7D052B}" type="sibTrans" cxnId="{043E4EAC-7913-4C7C-87A6-6BF7AB9DC055}">
      <dgm:prSet/>
      <dgm:spPr/>
      <dgm:t>
        <a:bodyPr/>
        <a:lstStyle/>
        <a:p>
          <a:endParaRPr lang="en-US"/>
        </a:p>
      </dgm:t>
    </dgm:pt>
    <dgm:pt modelId="{35C4A0E8-4137-4873-9B78-509EA73471F0}">
      <dgm:prSet/>
      <dgm:spPr/>
      <dgm:t>
        <a:bodyPr/>
        <a:lstStyle/>
        <a:p>
          <a:r>
            <a:rPr lang="en-US" dirty="0"/>
            <a:t>Inspired by Minority Report</a:t>
          </a:r>
        </a:p>
      </dgm:t>
    </dgm:pt>
    <dgm:pt modelId="{B65F639A-ED04-462C-B822-0A77C25C7E93}" type="parTrans" cxnId="{BCBC31FB-C149-4570-B9CB-5AE656824DB0}">
      <dgm:prSet/>
      <dgm:spPr/>
      <dgm:t>
        <a:bodyPr/>
        <a:lstStyle/>
        <a:p>
          <a:endParaRPr lang="en-US"/>
        </a:p>
      </dgm:t>
    </dgm:pt>
    <dgm:pt modelId="{EF797057-81EE-45C3-BEC3-35C8CAF4CB0B}" type="sibTrans" cxnId="{BCBC31FB-C149-4570-B9CB-5AE656824DB0}">
      <dgm:prSet/>
      <dgm:spPr/>
      <dgm:t>
        <a:bodyPr/>
        <a:lstStyle/>
        <a:p>
          <a:endParaRPr lang="en-US"/>
        </a:p>
      </dgm:t>
    </dgm:pt>
    <dgm:pt modelId="{9F0435A6-B85F-4F27-82A9-1B23CB06A661}">
      <dgm:prSet/>
      <dgm:spPr/>
      <dgm:t>
        <a:bodyPr/>
        <a:lstStyle/>
        <a:p>
          <a:pPr>
            <a:defRPr b="1"/>
          </a:pPr>
          <a:r>
            <a:rPr lang="en-US" dirty="0"/>
            <a:t>2012</a:t>
          </a:r>
        </a:p>
      </dgm:t>
    </dgm:pt>
    <dgm:pt modelId="{54631537-C5BA-4085-9351-36D6E419DE85}" type="parTrans" cxnId="{CBCE6E68-6894-434D-8CCE-136C60360B83}">
      <dgm:prSet/>
      <dgm:spPr/>
      <dgm:t>
        <a:bodyPr/>
        <a:lstStyle/>
        <a:p>
          <a:endParaRPr lang="en-US"/>
        </a:p>
      </dgm:t>
    </dgm:pt>
    <dgm:pt modelId="{3CC16310-0E4E-4607-81B9-EADE3C122AA8}" type="sibTrans" cxnId="{CBCE6E68-6894-434D-8CCE-136C60360B83}">
      <dgm:prSet/>
      <dgm:spPr/>
      <dgm:t>
        <a:bodyPr/>
        <a:lstStyle/>
        <a:p>
          <a:endParaRPr lang="en-US"/>
        </a:p>
      </dgm:t>
    </dgm:pt>
    <dgm:pt modelId="{FC935782-617F-414C-8611-C829E6090E67}">
      <dgm:prSet/>
      <dgm:spPr/>
      <dgm:t>
        <a:bodyPr/>
        <a:lstStyle/>
        <a:p>
          <a:r>
            <a:rPr lang="en-US" dirty="0"/>
            <a:t>Elastic Co. Founded</a:t>
          </a:r>
        </a:p>
      </dgm:t>
    </dgm:pt>
    <dgm:pt modelId="{2C8CFAE6-DAB3-4A0B-BB54-8C5439CC856D}" type="parTrans" cxnId="{E9191F19-67C7-41C2-9BC2-7C365EC44EB0}">
      <dgm:prSet/>
      <dgm:spPr/>
      <dgm:t>
        <a:bodyPr/>
        <a:lstStyle/>
        <a:p>
          <a:endParaRPr lang="en-US"/>
        </a:p>
      </dgm:t>
    </dgm:pt>
    <dgm:pt modelId="{BC9ADD27-0D0F-4FE5-8B3B-51EF7D4C0AA1}" type="sibTrans" cxnId="{E9191F19-67C7-41C2-9BC2-7C365EC44EB0}">
      <dgm:prSet/>
      <dgm:spPr/>
      <dgm:t>
        <a:bodyPr/>
        <a:lstStyle/>
        <a:p>
          <a:endParaRPr lang="en-US"/>
        </a:p>
      </dgm:t>
    </dgm:pt>
    <dgm:pt modelId="{EEAF2117-E959-4669-98EB-A1EA79FD654F}">
      <dgm:prSet/>
      <dgm:spPr/>
      <dgm:t>
        <a:bodyPr/>
        <a:lstStyle/>
        <a:p>
          <a:pPr>
            <a:defRPr b="1"/>
          </a:pPr>
          <a:r>
            <a:rPr lang="en-US" dirty="0"/>
            <a:t>2019</a:t>
          </a:r>
        </a:p>
      </dgm:t>
    </dgm:pt>
    <dgm:pt modelId="{048D849A-BD78-444F-BDEC-B7A63BA0660E}" type="parTrans" cxnId="{59A4DC96-D559-4E0F-B004-30BAB6BEA7B0}">
      <dgm:prSet/>
      <dgm:spPr/>
      <dgm:t>
        <a:bodyPr/>
        <a:lstStyle/>
        <a:p>
          <a:endParaRPr lang="en-US"/>
        </a:p>
      </dgm:t>
    </dgm:pt>
    <dgm:pt modelId="{49FE4719-6C07-4C48-820F-FDDDE394083A}" type="sibTrans" cxnId="{59A4DC96-D559-4E0F-B004-30BAB6BEA7B0}">
      <dgm:prSet/>
      <dgm:spPr/>
      <dgm:t>
        <a:bodyPr/>
        <a:lstStyle/>
        <a:p>
          <a:endParaRPr lang="en-US"/>
        </a:p>
      </dgm:t>
    </dgm:pt>
    <dgm:pt modelId="{006F42C8-F9A0-4D95-9D30-2026AADD3E37}">
      <dgm:prSet/>
      <dgm:spPr/>
      <dgm:t>
        <a:bodyPr/>
        <a:lstStyle/>
        <a:p>
          <a:r>
            <a:rPr lang="en-US" dirty="0"/>
            <a:t>Used by Wikipedia, Stack Overflow, GitHub, Netflix, LinkedIn, …</a:t>
          </a:r>
        </a:p>
      </dgm:t>
    </dgm:pt>
    <dgm:pt modelId="{25E04A40-B894-46AC-8B88-39B981561881}" type="parTrans" cxnId="{D292FC45-89C7-409F-B52D-90B4E46A14A0}">
      <dgm:prSet/>
      <dgm:spPr/>
      <dgm:t>
        <a:bodyPr/>
        <a:lstStyle/>
        <a:p>
          <a:endParaRPr lang="en-US"/>
        </a:p>
      </dgm:t>
    </dgm:pt>
    <dgm:pt modelId="{D6D82EAF-C666-4F38-8B55-09128F9D73AF}" type="sibTrans" cxnId="{D292FC45-89C7-409F-B52D-90B4E46A14A0}">
      <dgm:prSet/>
      <dgm:spPr/>
      <dgm:t>
        <a:bodyPr/>
        <a:lstStyle/>
        <a:p>
          <a:endParaRPr lang="en-US"/>
        </a:p>
      </dgm:t>
    </dgm:pt>
    <dgm:pt modelId="{FDD9E5F1-132B-44F3-AC0D-A13E37606E99}">
      <dgm:prSet/>
      <dgm:spPr/>
      <dgm:t>
        <a:bodyPr/>
        <a:lstStyle/>
        <a:p>
          <a:r>
            <a:rPr lang="en-US" dirty="0"/>
            <a:t>One of the most popular projects on GitHub</a:t>
          </a:r>
        </a:p>
      </dgm:t>
    </dgm:pt>
    <dgm:pt modelId="{67F171F1-AC8E-4CD4-8D4B-3665157FC2DA}" type="parTrans" cxnId="{A66F39C8-A207-4453-BF44-E6229797AE21}">
      <dgm:prSet/>
      <dgm:spPr/>
      <dgm:t>
        <a:bodyPr/>
        <a:lstStyle/>
        <a:p>
          <a:endParaRPr lang="en-US"/>
        </a:p>
      </dgm:t>
    </dgm:pt>
    <dgm:pt modelId="{B3AE52DF-9C96-4F23-9831-E55C78B40712}" type="sibTrans" cxnId="{A66F39C8-A207-4453-BF44-E6229797AE21}">
      <dgm:prSet/>
      <dgm:spPr/>
      <dgm:t>
        <a:bodyPr/>
        <a:lstStyle/>
        <a:p>
          <a:endParaRPr lang="en-US"/>
        </a:p>
      </dgm:t>
    </dgm:pt>
    <dgm:pt modelId="{5307E928-3E5F-40EF-BB22-32C431227A67}">
      <dgm:prSet/>
      <dgm:spPr/>
      <dgm:t>
        <a:bodyPr/>
        <a:lstStyle/>
        <a:p>
          <a:r>
            <a:rPr lang="en-US" dirty="0"/>
            <a:t>Iterating versions rapidly with awesome new features</a:t>
          </a:r>
        </a:p>
      </dgm:t>
    </dgm:pt>
    <dgm:pt modelId="{1FD87620-D1A3-4519-990E-6F3A15CDFD34}" type="parTrans" cxnId="{08236F2B-FBE8-486A-869F-B2CA2E9B70FF}">
      <dgm:prSet/>
      <dgm:spPr/>
      <dgm:t>
        <a:bodyPr/>
        <a:lstStyle/>
        <a:p>
          <a:endParaRPr lang="en-US"/>
        </a:p>
      </dgm:t>
    </dgm:pt>
    <dgm:pt modelId="{9994D372-738D-48A5-81CF-674DCF5A9EE3}" type="sibTrans" cxnId="{08236F2B-FBE8-486A-869F-B2CA2E9B70FF}">
      <dgm:prSet/>
      <dgm:spPr/>
      <dgm:t>
        <a:bodyPr/>
        <a:lstStyle/>
        <a:p>
          <a:endParaRPr lang="en-US"/>
        </a:p>
      </dgm:t>
    </dgm:pt>
    <dgm:pt modelId="{F88776C8-E49D-46DA-9E58-C1D7935B1563}" type="pres">
      <dgm:prSet presAssocID="{2E0E040D-EC16-459F-8B09-DBAF2FE2D428}" presName="root" presStyleCnt="0">
        <dgm:presLayoutVars>
          <dgm:chMax/>
          <dgm:chPref/>
          <dgm:animLvl val="lvl"/>
        </dgm:presLayoutVars>
      </dgm:prSet>
      <dgm:spPr/>
    </dgm:pt>
    <dgm:pt modelId="{0EB93441-E5A8-4653-848C-A1A7533CFE55}" type="pres">
      <dgm:prSet presAssocID="{2E0E040D-EC16-459F-8B09-DBAF2FE2D428}" presName="divider" presStyleLbl="node1" presStyleIdx="0" presStyleCnt="1"/>
      <dgm:spPr/>
    </dgm:pt>
    <dgm:pt modelId="{2FBA51C0-F393-4F92-8AAB-BFD0BE46F746}" type="pres">
      <dgm:prSet presAssocID="{2E0E040D-EC16-459F-8B09-DBAF2FE2D428}" presName="nodes" presStyleCnt="0">
        <dgm:presLayoutVars>
          <dgm:chMax/>
          <dgm:chPref/>
          <dgm:animLvl val="lvl"/>
        </dgm:presLayoutVars>
      </dgm:prSet>
      <dgm:spPr/>
    </dgm:pt>
    <dgm:pt modelId="{3B74A4EF-D28D-4A6E-9B87-DCAA918825B0}" type="pres">
      <dgm:prSet presAssocID="{D6543ADC-B2B8-469B-9B15-3A8B3F97A48C}" presName="composite" presStyleCnt="0"/>
      <dgm:spPr/>
    </dgm:pt>
    <dgm:pt modelId="{49048B77-0689-4FF2-9486-51263E41F6CA}" type="pres">
      <dgm:prSet presAssocID="{D6543ADC-B2B8-469B-9B15-3A8B3F97A48C}" presName="L1TextContainer" presStyleLbl="revTx" presStyleIdx="0" presStyleCnt="3">
        <dgm:presLayoutVars>
          <dgm:chMax val="1"/>
          <dgm:chPref val="1"/>
          <dgm:bulletEnabled val="1"/>
        </dgm:presLayoutVars>
      </dgm:prSet>
      <dgm:spPr/>
    </dgm:pt>
    <dgm:pt modelId="{0FB75D23-42E2-46A9-9D98-1F4D3A4CA81C}" type="pres">
      <dgm:prSet presAssocID="{D6543ADC-B2B8-469B-9B15-3A8B3F97A48C}" presName="L2TextContainerWrapper" presStyleCnt="0">
        <dgm:presLayoutVars>
          <dgm:chMax val="0"/>
          <dgm:chPref val="0"/>
          <dgm:bulletEnabled val="1"/>
        </dgm:presLayoutVars>
      </dgm:prSet>
      <dgm:spPr/>
    </dgm:pt>
    <dgm:pt modelId="{744EE5F3-2A85-471B-B8A8-81C24D8F9EA8}" type="pres">
      <dgm:prSet presAssocID="{D6543ADC-B2B8-469B-9B15-3A8B3F97A48C}" presName="L2TextContainer" presStyleLbl="bgAccFollowNode1" presStyleIdx="0" presStyleCnt="3"/>
      <dgm:spPr/>
    </dgm:pt>
    <dgm:pt modelId="{159B4CE0-685B-48DC-B9DC-BDB96E94AF0C}" type="pres">
      <dgm:prSet presAssocID="{D6543ADC-B2B8-469B-9B15-3A8B3F97A48C}" presName="FlexibleEmptyPlaceHolder" presStyleCnt="0"/>
      <dgm:spPr/>
    </dgm:pt>
    <dgm:pt modelId="{F2F73189-0A1D-4CEF-8A6E-1DAF59FC46E3}" type="pres">
      <dgm:prSet presAssocID="{D6543ADC-B2B8-469B-9B15-3A8B3F97A48C}" presName="ConnectLine" presStyleLbl="alignNode1" presStyleIdx="0" presStyleCnt="3"/>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544E83B-ADC9-46A2-995E-497BCCC1BA3C}" type="pres">
      <dgm:prSet presAssocID="{D6543ADC-B2B8-469B-9B15-3A8B3F97A48C}" presName="ConnectorPoint" presStyleLbl="fgAcc1" presStyleIdx="0" presStyleCnt="3"/>
      <dgm:spPr>
        <a:solidFill>
          <a:schemeClr val="lt1">
            <a:alpha val="90000"/>
            <a:hueOff val="0"/>
            <a:satOff val="0"/>
            <a:lumOff val="0"/>
            <a:alphaOff val="0"/>
          </a:schemeClr>
        </a:solidFill>
        <a:ln w="12700" cap="flat" cmpd="sng" algn="ctr">
          <a:noFill/>
          <a:prstDash val="solid"/>
          <a:miter lim="800000"/>
        </a:ln>
        <a:effectLst/>
      </dgm:spPr>
    </dgm:pt>
    <dgm:pt modelId="{D6EA8191-1B79-4948-81E0-FD4A3EB658A6}" type="pres">
      <dgm:prSet presAssocID="{D6543ADC-B2B8-469B-9B15-3A8B3F97A48C}" presName="EmptyPlaceHolder" presStyleCnt="0"/>
      <dgm:spPr/>
    </dgm:pt>
    <dgm:pt modelId="{6848946E-AC9F-4100-9A17-AF3324349F20}" type="pres">
      <dgm:prSet presAssocID="{21D6055D-B6F7-4AF7-A47F-299934784380}" presName="spaceBetweenRectangles" presStyleCnt="0"/>
      <dgm:spPr/>
    </dgm:pt>
    <dgm:pt modelId="{733D9076-C3EA-41A8-AB56-A352403C9FFE}" type="pres">
      <dgm:prSet presAssocID="{9F0435A6-B85F-4F27-82A9-1B23CB06A661}" presName="composite" presStyleCnt="0"/>
      <dgm:spPr/>
    </dgm:pt>
    <dgm:pt modelId="{B53A7DF5-4194-45F0-9A99-E595BE84FC5D}" type="pres">
      <dgm:prSet presAssocID="{9F0435A6-B85F-4F27-82A9-1B23CB06A661}" presName="L1TextContainer" presStyleLbl="revTx" presStyleIdx="1" presStyleCnt="3">
        <dgm:presLayoutVars>
          <dgm:chMax val="1"/>
          <dgm:chPref val="1"/>
          <dgm:bulletEnabled val="1"/>
        </dgm:presLayoutVars>
      </dgm:prSet>
      <dgm:spPr/>
    </dgm:pt>
    <dgm:pt modelId="{0B84F9B8-617D-4FC0-BCBC-6A13E495EF2B}" type="pres">
      <dgm:prSet presAssocID="{9F0435A6-B85F-4F27-82A9-1B23CB06A661}" presName="L2TextContainerWrapper" presStyleCnt="0">
        <dgm:presLayoutVars>
          <dgm:chMax val="0"/>
          <dgm:chPref val="0"/>
          <dgm:bulletEnabled val="1"/>
        </dgm:presLayoutVars>
      </dgm:prSet>
      <dgm:spPr/>
    </dgm:pt>
    <dgm:pt modelId="{37BA28CD-BD1D-432E-9BCF-2DA9AB977D5D}" type="pres">
      <dgm:prSet presAssocID="{9F0435A6-B85F-4F27-82A9-1B23CB06A661}" presName="L2TextContainer" presStyleLbl="bgAccFollowNode1" presStyleIdx="1" presStyleCnt="3"/>
      <dgm:spPr/>
    </dgm:pt>
    <dgm:pt modelId="{56B21CDE-8E3F-441F-8E09-69C523A5D09E}" type="pres">
      <dgm:prSet presAssocID="{9F0435A6-B85F-4F27-82A9-1B23CB06A661}" presName="FlexibleEmptyPlaceHolder" presStyleCnt="0"/>
      <dgm:spPr/>
    </dgm:pt>
    <dgm:pt modelId="{33155725-87FA-46D2-9AEB-45AAC94A8748}" type="pres">
      <dgm:prSet presAssocID="{9F0435A6-B85F-4F27-82A9-1B23CB06A661}" presName="ConnectLine" presStyleLbl="alignNode1" presStyleIdx="1" presStyleCnt="3"/>
      <dgm:spPr>
        <a:solidFill>
          <a:schemeClr val="accent5">
            <a:hueOff val="-3379271"/>
            <a:satOff val="-8710"/>
            <a:lumOff val="-5883"/>
            <a:alphaOff val="0"/>
          </a:schemeClr>
        </a:solidFill>
        <a:ln w="6350" cap="flat" cmpd="sng" algn="ctr">
          <a:solidFill>
            <a:schemeClr val="accent5">
              <a:hueOff val="-3379271"/>
              <a:satOff val="-8710"/>
              <a:lumOff val="-5883"/>
              <a:alphaOff val="0"/>
            </a:schemeClr>
          </a:solidFill>
          <a:prstDash val="dash"/>
          <a:miter lim="800000"/>
        </a:ln>
        <a:effectLst/>
      </dgm:spPr>
    </dgm:pt>
    <dgm:pt modelId="{4414AFAE-24AD-4CD2-9A5F-77829B2EDF56}" type="pres">
      <dgm:prSet presAssocID="{9F0435A6-B85F-4F27-82A9-1B23CB06A661}" presName="ConnectorPoint" presStyleLbl="fgAcc1" presStyleIdx="1" presStyleCnt="3"/>
      <dgm:spPr>
        <a:solidFill>
          <a:schemeClr val="lt1">
            <a:alpha val="90000"/>
            <a:hueOff val="0"/>
            <a:satOff val="0"/>
            <a:lumOff val="0"/>
            <a:alphaOff val="0"/>
          </a:schemeClr>
        </a:solidFill>
        <a:ln w="12700" cap="flat" cmpd="sng" algn="ctr">
          <a:noFill/>
          <a:prstDash val="solid"/>
          <a:miter lim="800000"/>
        </a:ln>
        <a:effectLst/>
      </dgm:spPr>
    </dgm:pt>
    <dgm:pt modelId="{AB101A42-5A4C-46BE-A302-8406ABB09A5E}" type="pres">
      <dgm:prSet presAssocID="{9F0435A6-B85F-4F27-82A9-1B23CB06A661}" presName="EmptyPlaceHolder" presStyleCnt="0"/>
      <dgm:spPr/>
    </dgm:pt>
    <dgm:pt modelId="{8CE06BC6-F34F-4DD3-963A-E01807E9C856}" type="pres">
      <dgm:prSet presAssocID="{3CC16310-0E4E-4607-81B9-EADE3C122AA8}" presName="spaceBetweenRectangles" presStyleCnt="0"/>
      <dgm:spPr/>
    </dgm:pt>
    <dgm:pt modelId="{B6F8065B-569E-4188-B8E4-2DBA42D83E77}" type="pres">
      <dgm:prSet presAssocID="{EEAF2117-E959-4669-98EB-A1EA79FD654F}" presName="composite" presStyleCnt="0"/>
      <dgm:spPr/>
    </dgm:pt>
    <dgm:pt modelId="{3402E349-A5DD-4D14-9DF2-461A8E409500}" type="pres">
      <dgm:prSet presAssocID="{EEAF2117-E959-4669-98EB-A1EA79FD654F}" presName="L1TextContainer" presStyleLbl="revTx" presStyleIdx="2" presStyleCnt="3">
        <dgm:presLayoutVars>
          <dgm:chMax val="1"/>
          <dgm:chPref val="1"/>
          <dgm:bulletEnabled val="1"/>
        </dgm:presLayoutVars>
      </dgm:prSet>
      <dgm:spPr/>
    </dgm:pt>
    <dgm:pt modelId="{4C1B1A9C-20D5-49BC-AD22-A2E5FBC23A3D}" type="pres">
      <dgm:prSet presAssocID="{EEAF2117-E959-4669-98EB-A1EA79FD654F}" presName="L2TextContainerWrapper" presStyleCnt="0">
        <dgm:presLayoutVars>
          <dgm:chMax val="0"/>
          <dgm:chPref val="0"/>
          <dgm:bulletEnabled val="1"/>
        </dgm:presLayoutVars>
      </dgm:prSet>
      <dgm:spPr/>
    </dgm:pt>
    <dgm:pt modelId="{252DEA49-1F27-415F-B7A6-D47D25EFEBEF}" type="pres">
      <dgm:prSet presAssocID="{EEAF2117-E959-4669-98EB-A1EA79FD654F}" presName="L2TextContainer" presStyleLbl="bgAccFollowNode1" presStyleIdx="2" presStyleCnt="3"/>
      <dgm:spPr/>
    </dgm:pt>
    <dgm:pt modelId="{E3D181C5-E942-4043-9461-737A407B825F}" type="pres">
      <dgm:prSet presAssocID="{EEAF2117-E959-4669-98EB-A1EA79FD654F}" presName="FlexibleEmptyPlaceHolder" presStyleCnt="0"/>
      <dgm:spPr/>
    </dgm:pt>
    <dgm:pt modelId="{CAEE47B7-A3A5-46AC-9D53-FA2EFF1F538A}" type="pres">
      <dgm:prSet presAssocID="{EEAF2117-E959-4669-98EB-A1EA79FD654F}" presName="ConnectLine" presStyleLbl="alignNode1" presStyleIdx="2" presStyleCnt="3"/>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9AB36030-9A00-4CD4-95E8-F322F31A25EB}" type="pres">
      <dgm:prSet presAssocID="{EEAF2117-E959-4669-98EB-A1EA79FD654F}" presName="ConnectorPoint" presStyleLbl="fgAcc1" presStyleIdx="2" presStyleCnt="3"/>
      <dgm:spPr>
        <a:solidFill>
          <a:schemeClr val="lt1">
            <a:alpha val="90000"/>
            <a:hueOff val="0"/>
            <a:satOff val="0"/>
            <a:lumOff val="0"/>
            <a:alphaOff val="0"/>
          </a:schemeClr>
        </a:solidFill>
        <a:ln w="12700" cap="flat" cmpd="sng" algn="ctr">
          <a:noFill/>
          <a:prstDash val="solid"/>
          <a:miter lim="800000"/>
        </a:ln>
        <a:effectLst/>
      </dgm:spPr>
    </dgm:pt>
    <dgm:pt modelId="{262FB8E1-7B6B-4575-B31D-97D2369FF998}" type="pres">
      <dgm:prSet presAssocID="{EEAF2117-E959-4669-98EB-A1EA79FD654F}" presName="EmptyPlaceHolder" presStyleCnt="0"/>
      <dgm:spPr/>
    </dgm:pt>
  </dgm:ptLst>
  <dgm:cxnLst>
    <dgm:cxn modelId="{B777F603-8E2E-4296-9983-B3BD37835B83}" type="presOf" srcId="{FC935782-617F-414C-8611-C829E6090E67}" destId="{37BA28CD-BD1D-432E-9BCF-2DA9AB977D5D}" srcOrd="0" destOrd="0" presId="urn:microsoft.com/office/officeart/2017/3/layout/HorizontalPathTimeline"/>
    <dgm:cxn modelId="{85B4A213-DEEF-4CD6-B81C-3EAA6DEABCE6}" srcId="{D6543ADC-B2B8-469B-9B15-3A8B3F97A48C}" destId="{D7CEE186-EE4A-481C-9DD2-5F56DED32249}" srcOrd="0" destOrd="0" parTransId="{7DE01B16-2643-4CDE-BB00-05D832CA971B}" sibTransId="{78BA4F41-B616-4FD5-85E7-8B5E2A438BCC}"/>
    <dgm:cxn modelId="{E9191F19-67C7-41C2-9BC2-7C365EC44EB0}" srcId="{9F0435A6-B85F-4F27-82A9-1B23CB06A661}" destId="{FC935782-617F-414C-8611-C829E6090E67}" srcOrd="0" destOrd="0" parTransId="{2C8CFAE6-DAB3-4A0B-BB54-8C5439CC856D}" sibTransId="{BC9ADD27-0D0F-4FE5-8B3B-51EF7D4C0AA1}"/>
    <dgm:cxn modelId="{0902B91F-E4CF-4F28-8C44-60EAA03CF1F7}" type="presOf" srcId="{9F0435A6-B85F-4F27-82A9-1B23CB06A661}" destId="{B53A7DF5-4194-45F0-9A99-E595BE84FC5D}" srcOrd="0" destOrd="0" presId="urn:microsoft.com/office/officeart/2017/3/layout/HorizontalPathTimeline"/>
    <dgm:cxn modelId="{A4C0FC28-E823-4BD0-8687-47FDD13ADD33}" type="presOf" srcId="{01F2C16B-7E9E-4E73-B47C-BD4CD766CC27}" destId="{744EE5F3-2A85-471B-B8A8-81C24D8F9EA8}" srcOrd="0" destOrd="1" presId="urn:microsoft.com/office/officeart/2017/3/layout/HorizontalPathTimeline"/>
    <dgm:cxn modelId="{08236F2B-FBE8-486A-869F-B2CA2E9B70FF}" srcId="{EEAF2117-E959-4669-98EB-A1EA79FD654F}" destId="{5307E928-3E5F-40EF-BB22-32C431227A67}" srcOrd="2" destOrd="0" parTransId="{1FD87620-D1A3-4519-990E-6F3A15CDFD34}" sibTransId="{9994D372-738D-48A5-81CF-674DCF5A9EE3}"/>
    <dgm:cxn modelId="{D292FC45-89C7-409F-B52D-90B4E46A14A0}" srcId="{EEAF2117-E959-4669-98EB-A1EA79FD654F}" destId="{006F42C8-F9A0-4D95-9D30-2026AADD3E37}" srcOrd="0" destOrd="0" parTransId="{25E04A40-B894-46AC-8B88-39B981561881}" sibTransId="{D6D82EAF-C666-4F38-8B55-09128F9D73AF}"/>
    <dgm:cxn modelId="{CBCE6E68-6894-434D-8CCE-136C60360B83}" srcId="{2E0E040D-EC16-459F-8B09-DBAF2FE2D428}" destId="{9F0435A6-B85F-4F27-82A9-1B23CB06A661}" srcOrd="1" destOrd="0" parTransId="{54631537-C5BA-4085-9351-36D6E419DE85}" sibTransId="{3CC16310-0E4E-4607-81B9-EADE3C122AA8}"/>
    <dgm:cxn modelId="{7BB78350-6866-4014-B61F-7BB78A5FBD52}" type="presOf" srcId="{EEAF2117-E959-4669-98EB-A1EA79FD654F}" destId="{3402E349-A5DD-4D14-9DF2-461A8E409500}" srcOrd="0" destOrd="0" presId="urn:microsoft.com/office/officeart/2017/3/layout/HorizontalPathTimeline"/>
    <dgm:cxn modelId="{F7F6B87F-4E3F-4334-84AA-0F47B1BBE80E}" type="presOf" srcId="{006F42C8-F9A0-4D95-9D30-2026AADD3E37}" destId="{252DEA49-1F27-415F-B7A6-D47D25EFEBEF}" srcOrd="0" destOrd="0" presId="urn:microsoft.com/office/officeart/2017/3/layout/HorizontalPathTimeline"/>
    <dgm:cxn modelId="{22CF3990-E4FD-4007-ABB9-A42296B62E3D}" srcId="{2E0E040D-EC16-459F-8B09-DBAF2FE2D428}" destId="{D6543ADC-B2B8-469B-9B15-3A8B3F97A48C}" srcOrd="0" destOrd="0" parTransId="{AC832340-7DFA-47E9-A9A4-BA8118A17AE3}" sibTransId="{21D6055D-B6F7-4AF7-A47F-299934784380}"/>
    <dgm:cxn modelId="{59A4DC96-D559-4E0F-B004-30BAB6BEA7B0}" srcId="{2E0E040D-EC16-459F-8B09-DBAF2FE2D428}" destId="{EEAF2117-E959-4669-98EB-A1EA79FD654F}" srcOrd="2" destOrd="0" parTransId="{048D849A-BD78-444F-BDEC-B7A63BA0660E}" sibTransId="{49FE4719-6C07-4C48-820F-FDDDE394083A}"/>
    <dgm:cxn modelId="{925E47A3-DE58-4A40-9BA4-FD5E469CB2FF}" type="presOf" srcId="{5307E928-3E5F-40EF-BB22-32C431227A67}" destId="{252DEA49-1F27-415F-B7A6-D47D25EFEBEF}" srcOrd="0" destOrd="2" presId="urn:microsoft.com/office/officeart/2017/3/layout/HorizontalPathTimeline"/>
    <dgm:cxn modelId="{866635A8-B604-435C-ACD2-C9F426DC9BEC}" type="presOf" srcId="{D6543ADC-B2B8-469B-9B15-3A8B3F97A48C}" destId="{49048B77-0689-4FF2-9486-51263E41F6CA}" srcOrd="0" destOrd="0" presId="urn:microsoft.com/office/officeart/2017/3/layout/HorizontalPathTimeline"/>
    <dgm:cxn modelId="{043E4EAC-7913-4C7C-87A6-6BF7AB9DC055}" srcId="{D6543ADC-B2B8-469B-9B15-3A8B3F97A48C}" destId="{01F2C16B-7E9E-4E73-B47C-BD4CD766CC27}" srcOrd="1" destOrd="0" parTransId="{3A353800-8E84-4DE0-A7F1-2985DAE76223}" sibTransId="{E821A995-B0F2-46F2-8B20-4DCB7A7D052B}"/>
    <dgm:cxn modelId="{D33F30AF-3C79-4AEE-A90F-7A8F67424626}" type="presOf" srcId="{FDD9E5F1-132B-44F3-AC0D-A13E37606E99}" destId="{252DEA49-1F27-415F-B7A6-D47D25EFEBEF}" srcOrd="0" destOrd="1" presId="urn:microsoft.com/office/officeart/2017/3/layout/HorizontalPathTimeline"/>
    <dgm:cxn modelId="{1DAD9CBB-C796-4E34-AC6E-954E6A7ABB39}" type="presOf" srcId="{D7CEE186-EE4A-481C-9DD2-5F56DED32249}" destId="{744EE5F3-2A85-471B-B8A8-81C24D8F9EA8}" srcOrd="0" destOrd="0" presId="urn:microsoft.com/office/officeart/2017/3/layout/HorizontalPathTimeline"/>
    <dgm:cxn modelId="{A893E9C0-80E4-4F62-A093-28F5384FD0C9}" type="presOf" srcId="{2E0E040D-EC16-459F-8B09-DBAF2FE2D428}" destId="{F88776C8-E49D-46DA-9E58-C1D7935B1563}" srcOrd="0" destOrd="0" presId="urn:microsoft.com/office/officeart/2017/3/layout/HorizontalPathTimeline"/>
    <dgm:cxn modelId="{A66F39C8-A207-4453-BF44-E6229797AE21}" srcId="{EEAF2117-E959-4669-98EB-A1EA79FD654F}" destId="{FDD9E5F1-132B-44F3-AC0D-A13E37606E99}" srcOrd="1" destOrd="0" parTransId="{67F171F1-AC8E-4CD4-8D4B-3665157FC2DA}" sibTransId="{B3AE52DF-9C96-4F23-9831-E55C78B40712}"/>
    <dgm:cxn modelId="{5A291AE5-C471-40C7-966F-DA489EE9C0A7}" type="presOf" srcId="{35C4A0E8-4137-4873-9B78-509EA73471F0}" destId="{744EE5F3-2A85-471B-B8A8-81C24D8F9EA8}" srcOrd="0" destOrd="2" presId="urn:microsoft.com/office/officeart/2017/3/layout/HorizontalPathTimeline"/>
    <dgm:cxn modelId="{BCBC31FB-C149-4570-B9CB-5AE656824DB0}" srcId="{D6543ADC-B2B8-469B-9B15-3A8B3F97A48C}" destId="{35C4A0E8-4137-4873-9B78-509EA73471F0}" srcOrd="2" destOrd="0" parTransId="{B65F639A-ED04-462C-B822-0A77C25C7E93}" sibTransId="{EF797057-81EE-45C3-BEC3-35C8CAF4CB0B}"/>
    <dgm:cxn modelId="{0F3F6DC7-B080-4946-9A88-F95BC1FBBD39}" type="presParOf" srcId="{F88776C8-E49D-46DA-9E58-C1D7935B1563}" destId="{0EB93441-E5A8-4653-848C-A1A7533CFE55}" srcOrd="0" destOrd="0" presId="urn:microsoft.com/office/officeart/2017/3/layout/HorizontalPathTimeline"/>
    <dgm:cxn modelId="{7DF6555C-1C2E-4BB6-9F23-C5EDB3D3E175}" type="presParOf" srcId="{F88776C8-E49D-46DA-9E58-C1D7935B1563}" destId="{2FBA51C0-F393-4F92-8AAB-BFD0BE46F746}" srcOrd="1" destOrd="0" presId="urn:microsoft.com/office/officeart/2017/3/layout/HorizontalPathTimeline"/>
    <dgm:cxn modelId="{149924BE-9F06-4446-AB89-E4A10A20B4F3}" type="presParOf" srcId="{2FBA51C0-F393-4F92-8AAB-BFD0BE46F746}" destId="{3B74A4EF-D28D-4A6E-9B87-DCAA918825B0}" srcOrd="0" destOrd="0" presId="urn:microsoft.com/office/officeart/2017/3/layout/HorizontalPathTimeline"/>
    <dgm:cxn modelId="{15B320AE-72EC-4F17-B866-F6D32C7AE358}" type="presParOf" srcId="{3B74A4EF-D28D-4A6E-9B87-DCAA918825B0}" destId="{49048B77-0689-4FF2-9486-51263E41F6CA}" srcOrd="0" destOrd="0" presId="urn:microsoft.com/office/officeart/2017/3/layout/HorizontalPathTimeline"/>
    <dgm:cxn modelId="{71A33AF3-BD80-4C9A-A7AA-6ABFF6FBAB0A}" type="presParOf" srcId="{3B74A4EF-D28D-4A6E-9B87-DCAA918825B0}" destId="{0FB75D23-42E2-46A9-9D98-1F4D3A4CA81C}" srcOrd="1" destOrd="0" presId="urn:microsoft.com/office/officeart/2017/3/layout/HorizontalPathTimeline"/>
    <dgm:cxn modelId="{21D67886-42C8-4FF0-9BC4-1BD945BF8646}" type="presParOf" srcId="{0FB75D23-42E2-46A9-9D98-1F4D3A4CA81C}" destId="{744EE5F3-2A85-471B-B8A8-81C24D8F9EA8}" srcOrd="0" destOrd="0" presId="urn:microsoft.com/office/officeart/2017/3/layout/HorizontalPathTimeline"/>
    <dgm:cxn modelId="{35B866CA-6075-4C25-8409-07F5C7D70E4C}" type="presParOf" srcId="{0FB75D23-42E2-46A9-9D98-1F4D3A4CA81C}" destId="{159B4CE0-685B-48DC-B9DC-BDB96E94AF0C}" srcOrd="1" destOrd="0" presId="urn:microsoft.com/office/officeart/2017/3/layout/HorizontalPathTimeline"/>
    <dgm:cxn modelId="{7FF0ECCC-3077-476B-A018-4F53A9723BC9}" type="presParOf" srcId="{3B74A4EF-D28D-4A6E-9B87-DCAA918825B0}" destId="{F2F73189-0A1D-4CEF-8A6E-1DAF59FC46E3}" srcOrd="2" destOrd="0" presId="urn:microsoft.com/office/officeart/2017/3/layout/HorizontalPathTimeline"/>
    <dgm:cxn modelId="{307179D1-B5F8-4F64-8489-0E27849A06DE}" type="presParOf" srcId="{3B74A4EF-D28D-4A6E-9B87-DCAA918825B0}" destId="{6544E83B-ADC9-46A2-995E-497BCCC1BA3C}" srcOrd="3" destOrd="0" presId="urn:microsoft.com/office/officeart/2017/3/layout/HorizontalPathTimeline"/>
    <dgm:cxn modelId="{AA9CEA06-0D85-458A-B562-4AEB53E0B442}" type="presParOf" srcId="{3B74A4EF-D28D-4A6E-9B87-DCAA918825B0}" destId="{D6EA8191-1B79-4948-81E0-FD4A3EB658A6}" srcOrd="4" destOrd="0" presId="urn:microsoft.com/office/officeart/2017/3/layout/HorizontalPathTimeline"/>
    <dgm:cxn modelId="{CAAC6990-9103-49B7-8720-D51D80DDF378}" type="presParOf" srcId="{2FBA51C0-F393-4F92-8AAB-BFD0BE46F746}" destId="{6848946E-AC9F-4100-9A17-AF3324349F20}" srcOrd="1" destOrd="0" presId="urn:microsoft.com/office/officeart/2017/3/layout/HorizontalPathTimeline"/>
    <dgm:cxn modelId="{806C9B63-DB68-4003-B87C-96768A0B5053}" type="presParOf" srcId="{2FBA51C0-F393-4F92-8AAB-BFD0BE46F746}" destId="{733D9076-C3EA-41A8-AB56-A352403C9FFE}" srcOrd="2" destOrd="0" presId="urn:microsoft.com/office/officeart/2017/3/layout/HorizontalPathTimeline"/>
    <dgm:cxn modelId="{3181BF8C-7B37-43D7-9744-F57B5C9938A6}" type="presParOf" srcId="{733D9076-C3EA-41A8-AB56-A352403C9FFE}" destId="{B53A7DF5-4194-45F0-9A99-E595BE84FC5D}" srcOrd="0" destOrd="0" presId="urn:microsoft.com/office/officeart/2017/3/layout/HorizontalPathTimeline"/>
    <dgm:cxn modelId="{91C8CE93-9BD5-4D12-94B3-2622F425EF05}" type="presParOf" srcId="{733D9076-C3EA-41A8-AB56-A352403C9FFE}" destId="{0B84F9B8-617D-4FC0-BCBC-6A13E495EF2B}" srcOrd="1" destOrd="0" presId="urn:microsoft.com/office/officeart/2017/3/layout/HorizontalPathTimeline"/>
    <dgm:cxn modelId="{58E602DA-3204-4229-8BE7-AC37EFFD8089}" type="presParOf" srcId="{0B84F9B8-617D-4FC0-BCBC-6A13E495EF2B}" destId="{37BA28CD-BD1D-432E-9BCF-2DA9AB977D5D}" srcOrd="0" destOrd="0" presId="urn:microsoft.com/office/officeart/2017/3/layout/HorizontalPathTimeline"/>
    <dgm:cxn modelId="{12AF29FC-C94B-4521-90C3-FA2EA707AAD1}" type="presParOf" srcId="{0B84F9B8-617D-4FC0-BCBC-6A13E495EF2B}" destId="{56B21CDE-8E3F-441F-8E09-69C523A5D09E}" srcOrd="1" destOrd="0" presId="urn:microsoft.com/office/officeart/2017/3/layout/HorizontalPathTimeline"/>
    <dgm:cxn modelId="{2940047C-3B53-4643-A3C0-BB685CBA26B0}" type="presParOf" srcId="{733D9076-C3EA-41A8-AB56-A352403C9FFE}" destId="{33155725-87FA-46D2-9AEB-45AAC94A8748}" srcOrd="2" destOrd="0" presId="urn:microsoft.com/office/officeart/2017/3/layout/HorizontalPathTimeline"/>
    <dgm:cxn modelId="{C6D295E5-E945-45CE-BA92-C4A5A66E1171}" type="presParOf" srcId="{733D9076-C3EA-41A8-AB56-A352403C9FFE}" destId="{4414AFAE-24AD-4CD2-9A5F-77829B2EDF56}" srcOrd="3" destOrd="0" presId="urn:microsoft.com/office/officeart/2017/3/layout/HorizontalPathTimeline"/>
    <dgm:cxn modelId="{28AE1735-DEE8-42FC-918A-46F5F936350C}" type="presParOf" srcId="{733D9076-C3EA-41A8-AB56-A352403C9FFE}" destId="{AB101A42-5A4C-46BE-A302-8406ABB09A5E}" srcOrd="4" destOrd="0" presId="urn:microsoft.com/office/officeart/2017/3/layout/HorizontalPathTimeline"/>
    <dgm:cxn modelId="{E989915B-9438-4E96-B121-AF137651D855}" type="presParOf" srcId="{2FBA51C0-F393-4F92-8AAB-BFD0BE46F746}" destId="{8CE06BC6-F34F-4DD3-963A-E01807E9C856}" srcOrd="3" destOrd="0" presId="urn:microsoft.com/office/officeart/2017/3/layout/HorizontalPathTimeline"/>
    <dgm:cxn modelId="{6A8A8E9E-7982-497F-96A3-28756E8311F5}" type="presParOf" srcId="{2FBA51C0-F393-4F92-8AAB-BFD0BE46F746}" destId="{B6F8065B-569E-4188-B8E4-2DBA42D83E77}" srcOrd="4" destOrd="0" presId="urn:microsoft.com/office/officeart/2017/3/layout/HorizontalPathTimeline"/>
    <dgm:cxn modelId="{31062457-46A5-4BF7-AE71-D70480C94FD7}" type="presParOf" srcId="{B6F8065B-569E-4188-B8E4-2DBA42D83E77}" destId="{3402E349-A5DD-4D14-9DF2-461A8E409500}" srcOrd="0" destOrd="0" presId="urn:microsoft.com/office/officeart/2017/3/layout/HorizontalPathTimeline"/>
    <dgm:cxn modelId="{91459BA4-C3B8-4B14-A43C-71D48FC09E28}" type="presParOf" srcId="{B6F8065B-569E-4188-B8E4-2DBA42D83E77}" destId="{4C1B1A9C-20D5-49BC-AD22-A2E5FBC23A3D}" srcOrd="1" destOrd="0" presId="urn:microsoft.com/office/officeart/2017/3/layout/HorizontalPathTimeline"/>
    <dgm:cxn modelId="{A9E7020E-FA6C-47EC-B6CF-F4D19782CA70}" type="presParOf" srcId="{4C1B1A9C-20D5-49BC-AD22-A2E5FBC23A3D}" destId="{252DEA49-1F27-415F-B7A6-D47D25EFEBEF}" srcOrd="0" destOrd="0" presId="urn:microsoft.com/office/officeart/2017/3/layout/HorizontalPathTimeline"/>
    <dgm:cxn modelId="{1AE440BC-4C08-4D59-A48D-1AD5B39F32B5}" type="presParOf" srcId="{4C1B1A9C-20D5-49BC-AD22-A2E5FBC23A3D}" destId="{E3D181C5-E942-4043-9461-737A407B825F}" srcOrd="1" destOrd="0" presId="urn:microsoft.com/office/officeart/2017/3/layout/HorizontalPathTimeline"/>
    <dgm:cxn modelId="{327A4373-9163-4BCE-A0E4-F23F5675E329}" type="presParOf" srcId="{B6F8065B-569E-4188-B8E4-2DBA42D83E77}" destId="{CAEE47B7-A3A5-46AC-9D53-FA2EFF1F538A}" srcOrd="2" destOrd="0" presId="urn:microsoft.com/office/officeart/2017/3/layout/HorizontalPathTimeline"/>
    <dgm:cxn modelId="{8BF9156D-861D-4E4E-AE42-F187E2A44BE0}" type="presParOf" srcId="{B6F8065B-569E-4188-B8E4-2DBA42D83E77}" destId="{9AB36030-9A00-4CD4-95E8-F322F31A25EB}" srcOrd="3" destOrd="0" presId="urn:microsoft.com/office/officeart/2017/3/layout/HorizontalPathTimeline"/>
    <dgm:cxn modelId="{CA5D10A4-DE53-430E-943D-56C90BB3A97C}" type="presParOf" srcId="{B6F8065B-569E-4188-B8E4-2DBA42D83E77}" destId="{262FB8E1-7B6B-4575-B31D-97D2369FF998}"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7D8072-958B-4F64-92E1-15E403528FA2}" type="doc">
      <dgm:prSet loTypeId="urn:microsoft.com/office/officeart/2005/8/layout/process2" loCatId="process" qsTypeId="urn:microsoft.com/office/officeart/2005/8/quickstyle/simple2" qsCatId="simple" csTypeId="urn:microsoft.com/office/officeart/2005/8/colors/accent0_2" csCatId="mainScheme" phldr="1"/>
      <dgm:spPr/>
    </dgm:pt>
    <dgm:pt modelId="{FEDE137F-284B-4A15-A191-FF8D867615A1}">
      <dgm:prSet phldrT="[Text]"/>
      <dgm:spPr/>
      <dgm:t>
        <a:bodyPr/>
        <a:lstStyle/>
        <a:p>
          <a:r>
            <a:rPr lang="en-US" dirty="0"/>
            <a:t>Log Sources</a:t>
          </a:r>
        </a:p>
      </dgm:t>
    </dgm:pt>
    <dgm:pt modelId="{596025BF-878F-4C2B-8ADF-D2AA4B6E0614}" type="parTrans" cxnId="{A752FDA2-2476-4F72-BB85-9896DBA8CB1C}">
      <dgm:prSet/>
      <dgm:spPr/>
      <dgm:t>
        <a:bodyPr/>
        <a:lstStyle/>
        <a:p>
          <a:endParaRPr lang="en-US"/>
        </a:p>
      </dgm:t>
    </dgm:pt>
    <dgm:pt modelId="{4EF35D2F-ED09-44B6-9BB7-9453166FB14B}" type="sibTrans" cxnId="{A752FDA2-2476-4F72-BB85-9896DBA8CB1C}">
      <dgm:prSet/>
      <dgm:spPr/>
      <dgm:t>
        <a:bodyPr/>
        <a:lstStyle/>
        <a:p>
          <a:endParaRPr lang="en-US" dirty="0"/>
        </a:p>
      </dgm:t>
    </dgm:pt>
    <dgm:pt modelId="{89E3A395-7C8A-4A22-9600-4C65D02223ED}">
      <dgm:prSet phldrT="[Text]"/>
      <dgm:spPr/>
      <dgm:t>
        <a:bodyPr/>
        <a:lstStyle/>
        <a:p>
          <a:r>
            <a:rPr lang="en-US" dirty="0"/>
            <a:t>Log Storage &amp; Indexing</a:t>
          </a:r>
        </a:p>
      </dgm:t>
    </dgm:pt>
    <dgm:pt modelId="{504905F5-12F0-4E13-89B7-14196D6CA31E}" type="parTrans" cxnId="{A4A780D0-664C-413F-8E82-AAAFA86692C6}">
      <dgm:prSet/>
      <dgm:spPr/>
      <dgm:t>
        <a:bodyPr/>
        <a:lstStyle/>
        <a:p>
          <a:endParaRPr lang="en-US"/>
        </a:p>
      </dgm:t>
    </dgm:pt>
    <dgm:pt modelId="{AD713F61-1629-4E72-A13C-D5409978C901}" type="sibTrans" cxnId="{A4A780D0-664C-413F-8E82-AAAFA86692C6}">
      <dgm:prSet/>
      <dgm:spPr/>
      <dgm:t>
        <a:bodyPr/>
        <a:lstStyle/>
        <a:p>
          <a:endParaRPr lang="en-US" dirty="0"/>
        </a:p>
      </dgm:t>
    </dgm:pt>
    <dgm:pt modelId="{17076B73-C706-48A0-B3D2-07C783813B6D}">
      <dgm:prSet phldrT="[Text]"/>
      <dgm:spPr/>
      <dgm:t>
        <a:bodyPr/>
        <a:lstStyle/>
        <a:p>
          <a:r>
            <a:rPr lang="en-US" dirty="0"/>
            <a:t>Search, Visualization, &amp; Alerting</a:t>
          </a:r>
        </a:p>
      </dgm:t>
    </dgm:pt>
    <dgm:pt modelId="{1E25682A-F307-409D-8776-B4F90CE487DF}" type="parTrans" cxnId="{2C7658AB-4978-47E3-B0BA-05930C7198B2}">
      <dgm:prSet/>
      <dgm:spPr/>
      <dgm:t>
        <a:bodyPr/>
        <a:lstStyle/>
        <a:p>
          <a:endParaRPr lang="en-US"/>
        </a:p>
      </dgm:t>
    </dgm:pt>
    <dgm:pt modelId="{9BD9FAD6-A0EF-48E5-9956-F7C39E022382}" type="sibTrans" cxnId="{2C7658AB-4978-47E3-B0BA-05930C7198B2}">
      <dgm:prSet/>
      <dgm:spPr/>
      <dgm:t>
        <a:bodyPr/>
        <a:lstStyle/>
        <a:p>
          <a:endParaRPr lang="en-US"/>
        </a:p>
      </dgm:t>
    </dgm:pt>
    <dgm:pt modelId="{855B174B-7F28-47B1-BA8E-AA7402D16E86}">
      <dgm:prSet phldrT="[Text]"/>
      <dgm:spPr/>
      <dgm:t>
        <a:bodyPr/>
        <a:lstStyle/>
        <a:p>
          <a:r>
            <a:rPr lang="en-US" dirty="0"/>
            <a:t>Log Aggregation / Queue</a:t>
          </a:r>
        </a:p>
      </dgm:t>
    </dgm:pt>
    <dgm:pt modelId="{94D41530-56F1-481C-B9F2-C4482F9353CA}" type="parTrans" cxnId="{DE89CAC1-E2B3-4806-AA8F-69701174464C}">
      <dgm:prSet/>
      <dgm:spPr/>
      <dgm:t>
        <a:bodyPr/>
        <a:lstStyle/>
        <a:p>
          <a:endParaRPr lang="en-US"/>
        </a:p>
      </dgm:t>
    </dgm:pt>
    <dgm:pt modelId="{24AA1FA7-2C3F-4823-93EA-53EA31BE3DF6}" type="sibTrans" cxnId="{DE89CAC1-E2B3-4806-AA8F-69701174464C}">
      <dgm:prSet/>
      <dgm:spPr/>
      <dgm:t>
        <a:bodyPr/>
        <a:lstStyle/>
        <a:p>
          <a:endParaRPr lang="en-US" dirty="0"/>
        </a:p>
      </dgm:t>
    </dgm:pt>
    <dgm:pt modelId="{1A7F3472-85EB-44F8-AD3E-1D7F2CD6133A}" type="pres">
      <dgm:prSet presAssocID="{E37D8072-958B-4F64-92E1-15E403528FA2}" presName="linearFlow" presStyleCnt="0">
        <dgm:presLayoutVars>
          <dgm:resizeHandles val="exact"/>
        </dgm:presLayoutVars>
      </dgm:prSet>
      <dgm:spPr/>
    </dgm:pt>
    <dgm:pt modelId="{DE4F1303-0126-4C22-BBB3-6E127D7A1CB3}" type="pres">
      <dgm:prSet presAssocID="{FEDE137F-284B-4A15-A191-FF8D867615A1}" presName="node" presStyleLbl="node1" presStyleIdx="0" presStyleCnt="4">
        <dgm:presLayoutVars>
          <dgm:bulletEnabled val="1"/>
        </dgm:presLayoutVars>
      </dgm:prSet>
      <dgm:spPr/>
    </dgm:pt>
    <dgm:pt modelId="{DD7907C1-4704-4736-B87A-EE6B0EC61F42}" type="pres">
      <dgm:prSet presAssocID="{4EF35D2F-ED09-44B6-9BB7-9453166FB14B}" presName="sibTrans" presStyleLbl="sibTrans2D1" presStyleIdx="0" presStyleCnt="3"/>
      <dgm:spPr/>
    </dgm:pt>
    <dgm:pt modelId="{E0AEB0E4-5932-4117-A19D-F75F5152226E}" type="pres">
      <dgm:prSet presAssocID="{4EF35D2F-ED09-44B6-9BB7-9453166FB14B}" presName="connectorText" presStyleLbl="sibTrans2D1" presStyleIdx="0" presStyleCnt="3"/>
      <dgm:spPr/>
    </dgm:pt>
    <dgm:pt modelId="{53D6BA41-A34B-490F-876C-AD089DA1C145}" type="pres">
      <dgm:prSet presAssocID="{855B174B-7F28-47B1-BA8E-AA7402D16E86}" presName="node" presStyleLbl="node1" presStyleIdx="1" presStyleCnt="4">
        <dgm:presLayoutVars>
          <dgm:bulletEnabled val="1"/>
        </dgm:presLayoutVars>
      </dgm:prSet>
      <dgm:spPr/>
    </dgm:pt>
    <dgm:pt modelId="{80241837-D24F-4080-BB7E-DE59AE644E43}" type="pres">
      <dgm:prSet presAssocID="{24AA1FA7-2C3F-4823-93EA-53EA31BE3DF6}" presName="sibTrans" presStyleLbl="sibTrans2D1" presStyleIdx="1" presStyleCnt="3"/>
      <dgm:spPr/>
    </dgm:pt>
    <dgm:pt modelId="{CFCBF476-160B-45C6-A7DD-536D7B829763}" type="pres">
      <dgm:prSet presAssocID="{24AA1FA7-2C3F-4823-93EA-53EA31BE3DF6}" presName="connectorText" presStyleLbl="sibTrans2D1" presStyleIdx="1" presStyleCnt="3"/>
      <dgm:spPr/>
    </dgm:pt>
    <dgm:pt modelId="{7FB4270B-AC72-4627-BD07-D22BDB864275}" type="pres">
      <dgm:prSet presAssocID="{89E3A395-7C8A-4A22-9600-4C65D02223ED}" presName="node" presStyleLbl="node1" presStyleIdx="2" presStyleCnt="4">
        <dgm:presLayoutVars>
          <dgm:bulletEnabled val="1"/>
        </dgm:presLayoutVars>
      </dgm:prSet>
      <dgm:spPr/>
    </dgm:pt>
    <dgm:pt modelId="{7814305E-F2AF-4DF4-85C0-9332D8FEF5F6}" type="pres">
      <dgm:prSet presAssocID="{AD713F61-1629-4E72-A13C-D5409978C901}" presName="sibTrans" presStyleLbl="sibTrans2D1" presStyleIdx="2" presStyleCnt="3"/>
      <dgm:spPr/>
    </dgm:pt>
    <dgm:pt modelId="{6C482CEA-FF3D-49A2-886F-C81C5EAE76B1}" type="pres">
      <dgm:prSet presAssocID="{AD713F61-1629-4E72-A13C-D5409978C901}" presName="connectorText" presStyleLbl="sibTrans2D1" presStyleIdx="2" presStyleCnt="3"/>
      <dgm:spPr/>
    </dgm:pt>
    <dgm:pt modelId="{B64A2D9C-27C0-49CA-93AA-701B7176D2A9}" type="pres">
      <dgm:prSet presAssocID="{17076B73-C706-48A0-B3D2-07C783813B6D}" presName="node" presStyleLbl="node1" presStyleIdx="3" presStyleCnt="4">
        <dgm:presLayoutVars>
          <dgm:bulletEnabled val="1"/>
        </dgm:presLayoutVars>
      </dgm:prSet>
      <dgm:spPr/>
    </dgm:pt>
  </dgm:ptLst>
  <dgm:cxnLst>
    <dgm:cxn modelId="{AF0E4A0F-771D-4471-8BAF-1E7C6B58DF4E}" type="presOf" srcId="{24AA1FA7-2C3F-4823-93EA-53EA31BE3DF6}" destId="{80241837-D24F-4080-BB7E-DE59AE644E43}" srcOrd="0" destOrd="0" presId="urn:microsoft.com/office/officeart/2005/8/layout/process2"/>
    <dgm:cxn modelId="{72A91148-5655-444C-A904-AFCB3B63CF04}" type="presOf" srcId="{89E3A395-7C8A-4A22-9600-4C65D02223ED}" destId="{7FB4270B-AC72-4627-BD07-D22BDB864275}" srcOrd="0" destOrd="0" presId="urn:microsoft.com/office/officeart/2005/8/layout/process2"/>
    <dgm:cxn modelId="{C5C30B6B-F420-4F7E-A79C-35B6C3F9F5B0}" type="presOf" srcId="{17076B73-C706-48A0-B3D2-07C783813B6D}" destId="{B64A2D9C-27C0-49CA-93AA-701B7176D2A9}" srcOrd="0" destOrd="0" presId="urn:microsoft.com/office/officeart/2005/8/layout/process2"/>
    <dgm:cxn modelId="{007FDA6D-988F-4C98-8CD9-697AB206926F}" type="presOf" srcId="{AD713F61-1629-4E72-A13C-D5409978C901}" destId="{6C482CEA-FF3D-49A2-886F-C81C5EAE76B1}" srcOrd="1" destOrd="0" presId="urn:microsoft.com/office/officeart/2005/8/layout/process2"/>
    <dgm:cxn modelId="{74A96570-EE03-475F-ADAB-6EC4D72381FD}" type="presOf" srcId="{E37D8072-958B-4F64-92E1-15E403528FA2}" destId="{1A7F3472-85EB-44F8-AD3E-1D7F2CD6133A}" srcOrd="0" destOrd="0" presId="urn:microsoft.com/office/officeart/2005/8/layout/process2"/>
    <dgm:cxn modelId="{A752FDA2-2476-4F72-BB85-9896DBA8CB1C}" srcId="{E37D8072-958B-4F64-92E1-15E403528FA2}" destId="{FEDE137F-284B-4A15-A191-FF8D867615A1}" srcOrd="0" destOrd="0" parTransId="{596025BF-878F-4C2B-8ADF-D2AA4B6E0614}" sibTransId="{4EF35D2F-ED09-44B6-9BB7-9453166FB14B}"/>
    <dgm:cxn modelId="{2C7658AB-4978-47E3-B0BA-05930C7198B2}" srcId="{E37D8072-958B-4F64-92E1-15E403528FA2}" destId="{17076B73-C706-48A0-B3D2-07C783813B6D}" srcOrd="3" destOrd="0" parTransId="{1E25682A-F307-409D-8776-B4F90CE487DF}" sibTransId="{9BD9FAD6-A0EF-48E5-9956-F7C39E022382}"/>
    <dgm:cxn modelId="{F37E60BE-C002-41AC-92DB-C27D923051DB}" type="presOf" srcId="{855B174B-7F28-47B1-BA8E-AA7402D16E86}" destId="{53D6BA41-A34B-490F-876C-AD089DA1C145}" srcOrd="0" destOrd="0" presId="urn:microsoft.com/office/officeart/2005/8/layout/process2"/>
    <dgm:cxn modelId="{DE89CAC1-E2B3-4806-AA8F-69701174464C}" srcId="{E37D8072-958B-4F64-92E1-15E403528FA2}" destId="{855B174B-7F28-47B1-BA8E-AA7402D16E86}" srcOrd="1" destOrd="0" parTransId="{94D41530-56F1-481C-B9F2-C4482F9353CA}" sibTransId="{24AA1FA7-2C3F-4823-93EA-53EA31BE3DF6}"/>
    <dgm:cxn modelId="{A4A780D0-664C-413F-8E82-AAAFA86692C6}" srcId="{E37D8072-958B-4F64-92E1-15E403528FA2}" destId="{89E3A395-7C8A-4A22-9600-4C65D02223ED}" srcOrd="2" destOrd="0" parTransId="{504905F5-12F0-4E13-89B7-14196D6CA31E}" sibTransId="{AD713F61-1629-4E72-A13C-D5409978C901}"/>
    <dgm:cxn modelId="{D00CCFDD-1F80-4EF8-882F-76D1E21FBCF8}" type="presOf" srcId="{AD713F61-1629-4E72-A13C-D5409978C901}" destId="{7814305E-F2AF-4DF4-85C0-9332D8FEF5F6}" srcOrd="0" destOrd="0" presId="urn:microsoft.com/office/officeart/2005/8/layout/process2"/>
    <dgm:cxn modelId="{023853E6-B772-482E-9CC0-91A4D81576D0}" type="presOf" srcId="{24AA1FA7-2C3F-4823-93EA-53EA31BE3DF6}" destId="{CFCBF476-160B-45C6-A7DD-536D7B829763}" srcOrd="1" destOrd="0" presId="urn:microsoft.com/office/officeart/2005/8/layout/process2"/>
    <dgm:cxn modelId="{722086EF-3DA7-4DE2-ABC1-020BFBEC1226}" type="presOf" srcId="{4EF35D2F-ED09-44B6-9BB7-9453166FB14B}" destId="{DD7907C1-4704-4736-B87A-EE6B0EC61F42}" srcOrd="0" destOrd="0" presId="urn:microsoft.com/office/officeart/2005/8/layout/process2"/>
    <dgm:cxn modelId="{A87FEEF0-B329-4742-AA13-3B1E7D6CE496}" type="presOf" srcId="{FEDE137F-284B-4A15-A191-FF8D867615A1}" destId="{DE4F1303-0126-4C22-BBB3-6E127D7A1CB3}" srcOrd="0" destOrd="0" presId="urn:microsoft.com/office/officeart/2005/8/layout/process2"/>
    <dgm:cxn modelId="{833F78F5-C769-4F6D-9A00-5814CAD25133}" type="presOf" srcId="{4EF35D2F-ED09-44B6-9BB7-9453166FB14B}" destId="{E0AEB0E4-5932-4117-A19D-F75F5152226E}" srcOrd="1" destOrd="0" presId="urn:microsoft.com/office/officeart/2005/8/layout/process2"/>
    <dgm:cxn modelId="{B8CCF7B6-B42A-4818-AE4B-16839B0619EA}" type="presParOf" srcId="{1A7F3472-85EB-44F8-AD3E-1D7F2CD6133A}" destId="{DE4F1303-0126-4C22-BBB3-6E127D7A1CB3}" srcOrd="0" destOrd="0" presId="urn:microsoft.com/office/officeart/2005/8/layout/process2"/>
    <dgm:cxn modelId="{8F455260-E6CC-4150-9A65-6912816ED04B}" type="presParOf" srcId="{1A7F3472-85EB-44F8-AD3E-1D7F2CD6133A}" destId="{DD7907C1-4704-4736-B87A-EE6B0EC61F42}" srcOrd="1" destOrd="0" presId="urn:microsoft.com/office/officeart/2005/8/layout/process2"/>
    <dgm:cxn modelId="{00A88EF6-93E4-497D-B8FD-E3EAD996E9C9}" type="presParOf" srcId="{DD7907C1-4704-4736-B87A-EE6B0EC61F42}" destId="{E0AEB0E4-5932-4117-A19D-F75F5152226E}" srcOrd="0" destOrd="0" presId="urn:microsoft.com/office/officeart/2005/8/layout/process2"/>
    <dgm:cxn modelId="{B1AA810D-DA5E-47CA-ADA7-D8EC011CF1E8}" type="presParOf" srcId="{1A7F3472-85EB-44F8-AD3E-1D7F2CD6133A}" destId="{53D6BA41-A34B-490F-876C-AD089DA1C145}" srcOrd="2" destOrd="0" presId="urn:microsoft.com/office/officeart/2005/8/layout/process2"/>
    <dgm:cxn modelId="{F2C646A2-70E9-4598-87C6-716FFE41A762}" type="presParOf" srcId="{1A7F3472-85EB-44F8-AD3E-1D7F2CD6133A}" destId="{80241837-D24F-4080-BB7E-DE59AE644E43}" srcOrd="3" destOrd="0" presId="urn:microsoft.com/office/officeart/2005/8/layout/process2"/>
    <dgm:cxn modelId="{246591BB-70D0-466E-AF90-006568BCFAE9}" type="presParOf" srcId="{80241837-D24F-4080-BB7E-DE59AE644E43}" destId="{CFCBF476-160B-45C6-A7DD-536D7B829763}" srcOrd="0" destOrd="0" presId="urn:microsoft.com/office/officeart/2005/8/layout/process2"/>
    <dgm:cxn modelId="{57EE2C58-2640-40BC-89DC-DF42D4BEA495}" type="presParOf" srcId="{1A7F3472-85EB-44F8-AD3E-1D7F2CD6133A}" destId="{7FB4270B-AC72-4627-BD07-D22BDB864275}" srcOrd="4" destOrd="0" presId="urn:microsoft.com/office/officeart/2005/8/layout/process2"/>
    <dgm:cxn modelId="{CAB12B11-B508-4F4F-83AE-18FA550A03D3}" type="presParOf" srcId="{1A7F3472-85EB-44F8-AD3E-1D7F2CD6133A}" destId="{7814305E-F2AF-4DF4-85C0-9332D8FEF5F6}" srcOrd="5" destOrd="0" presId="urn:microsoft.com/office/officeart/2005/8/layout/process2"/>
    <dgm:cxn modelId="{CBDF9292-D865-4984-94DE-3A58DD32223E}" type="presParOf" srcId="{7814305E-F2AF-4DF4-85C0-9332D8FEF5F6}" destId="{6C482CEA-FF3D-49A2-886F-C81C5EAE76B1}" srcOrd="0" destOrd="0" presId="urn:microsoft.com/office/officeart/2005/8/layout/process2"/>
    <dgm:cxn modelId="{8FB8DC9E-64DC-4636-AA86-292DC42DE8FC}" type="presParOf" srcId="{1A7F3472-85EB-44F8-AD3E-1D7F2CD6133A}" destId="{B64A2D9C-27C0-49CA-93AA-701B7176D2A9}"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F1303-0126-4C22-BBB3-6E127D7A1CB3}">
      <dsp:nvSpPr>
        <dsp:cNvPr id="0" name=""/>
        <dsp:cNvSpPr/>
      </dsp:nvSpPr>
      <dsp:spPr>
        <a:xfrm>
          <a:off x="1108451" y="2645"/>
          <a:ext cx="1771650" cy="98425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Sources</a:t>
          </a:r>
        </a:p>
      </dsp:txBody>
      <dsp:txXfrm>
        <a:off x="1137279" y="31473"/>
        <a:ext cx="1713994" cy="926594"/>
      </dsp:txXfrm>
    </dsp:sp>
    <dsp:sp modelId="{DD7907C1-4704-4736-B87A-EE6B0EC61F42}">
      <dsp:nvSpPr>
        <dsp:cNvPr id="0" name=""/>
        <dsp:cNvSpPr/>
      </dsp:nvSpPr>
      <dsp:spPr>
        <a:xfrm rot="5400000">
          <a:off x="1809730" y="1011502"/>
          <a:ext cx="369093" cy="44291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861403" y="1048411"/>
        <a:ext cx="265748" cy="258365"/>
      </dsp:txXfrm>
    </dsp:sp>
    <dsp:sp modelId="{53D6BA41-A34B-490F-876C-AD089DA1C145}">
      <dsp:nvSpPr>
        <dsp:cNvPr id="0" name=""/>
        <dsp:cNvSpPr/>
      </dsp:nvSpPr>
      <dsp:spPr>
        <a:xfrm>
          <a:off x="1108451" y="1479020"/>
          <a:ext cx="1771650" cy="98425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Aggregation / Queue</a:t>
          </a:r>
        </a:p>
      </dsp:txBody>
      <dsp:txXfrm>
        <a:off x="1137279" y="1507848"/>
        <a:ext cx="1713994" cy="926594"/>
      </dsp:txXfrm>
    </dsp:sp>
    <dsp:sp modelId="{80241837-D24F-4080-BB7E-DE59AE644E43}">
      <dsp:nvSpPr>
        <dsp:cNvPr id="0" name=""/>
        <dsp:cNvSpPr/>
      </dsp:nvSpPr>
      <dsp:spPr>
        <a:xfrm rot="5400000">
          <a:off x="1809730" y="2487877"/>
          <a:ext cx="369093" cy="44291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861403" y="2524786"/>
        <a:ext cx="265748" cy="258365"/>
      </dsp:txXfrm>
    </dsp:sp>
    <dsp:sp modelId="{7FB4270B-AC72-4627-BD07-D22BDB864275}">
      <dsp:nvSpPr>
        <dsp:cNvPr id="0" name=""/>
        <dsp:cNvSpPr/>
      </dsp:nvSpPr>
      <dsp:spPr>
        <a:xfrm>
          <a:off x="1108451" y="2955396"/>
          <a:ext cx="1771650" cy="98425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Storage &amp; Indexing</a:t>
          </a:r>
        </a:p>
      </dsp:txBody>
      <dsp:txXfrm>
        <a:off x="1137279" y="2984224"/>
        <a:ext cx="1713994" cy="926594"/>
      </dsp:txXfrm>
    </dsp:sp>
    <dsp:sp modelId="{7814305E-F2AF-4DF4-85C0-9332D8FEF5F6}">
      <dsp:nvSpPr>
        <dsp:cNvPr id="0" name=""/>
        <dsp:cNvSpPr/>
      </dsp:nvSpPr>
      <dsp:spPr>
        <a:xfrm rot="5400000">
          <a:off x="1809730" y="3964252"/>
          <a:ext cx="369093" cy="44291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861403" y="4001161"/>
        <a:ext cx="265748" cy="258365"/>
      </dsp:txXfrm>
    </dsp:sp>
    <dsp:sp modelId="{B64A2D9C-27C0-49CA-93AA-701B7176D2A9}">
      <dsp:nvSpPr>
        <dsp:cNvPr id="0" name=""/>
        <dsp:cNvSpPr/>
      </dsp:nvSpPr>
      <dsp:spPr>
        <a:xfrm>
          <a:off x="1108451" y="4431771"/>
          <a:ext cx="1771650" cy="98425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Search, Visualization, &amp; Alerting</a:t>
          </a:r>
        </a:p>
      </dsp:txBody>
      <dsp:txXfrm>
        <a:off x="1137279" y="4460599"/>
        <a:ext cx="1713994" cy="926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48B77-0689-4FF2-9486-51263E41F6CA}">
      <dsp:nvSpPr>
        <dsp:cNvPr id="0" name=""/>
        <dsp:cNvSpPr/>
      </dsp:nvSpPr>
      <dsp:spPr>
        <a:xfrm>
          <a:off x="325680" y="3160473"/>
          <a:ext cx="2605441" cy="66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dirty="0"/>
            <a:t>2010</a:t>
          </a:r>
        </a:p>
      </dsp:txBody>
      <dsp:txXfrm>
        <a:off x="325680" y="3160473"/>
        <a:ext cx="2605441" cy="665053"/>
      </dsp:txXfrm>
    </dsp:sp>
    <dsp:sp modelId="{0EB93441-E5A8-4653-848C-A1A7533CFE55}">
      <dsp:nvSpPr>
        <dsp:cNvPr id="0" name=""/>
        <dsp:cNvSpPr/>
      </dsp:nvSpPr>
      <dsp:spPr>
        <a:xfrm>
          <a:off x="0" y="2825004"/>
          <a:ext cx="6513603" cy="2354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4EE5F3-2A85-471B-B8A8-81C24D8F9EA8}">
      <dsp:nvSpPr>
        <dsp:cNvPr id="0" name=""/>
        <dsp:cNvSpPr/>
      </dsp:nvSpPr>
      <dsp:spPr>
        <a:xfrm>
          <a:off x="195408" y="618613"/>
          <a:ext cx="2865985" cy="120586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Created by Shay Bannon </a:t>
          </a:r>
        </a:p>
        <a:p>
          <a:pPr marL="0" lvl="0" indent="0" algn="l" defTabSz="622300">
            <a:lnSpc>
              <a:spcPct val="90000"/>
            </a:lnSpc>
            <a:spcBef>
              <a:spcPct val="0"/>
            </a:spcBef>
            <a:spcAft>
              <a:spcPct val="35000"/>
            </a:spcAft>
            <a:buNone/>
          </a:pPr>
          <a:r>
            <a:rPr lang="en-US" sz="1400" kern="1200" dirty="0"/>
            <a:t>Recipe search engine for his wife in culinary school</a:t>
          </a:r>
        </a:p>
        <a:p>
          <a:pPr marL="0" lvl="0" indent="0" algn="l" defTabSz="622300">
            <a:lnSpc>
              <a:spcPct val="90000"/>
            </a:lnSpc>
            <a:spcBef>
              <a:spcPct val="0"/>
            </a:spcBef>
            <a:spcAft>
              <a:spcPct val="35000"/>
            </a:spcAft>
            <a:buNone/>
          </a:pPr>
          <a:r>
            <a:rPr lang="en-US" sz="1400" kern="1200" dirty="0"/>
            <a:t>Inspired by Minority Report</a:t>
          </a:r>
        </a:p>
      </dsp:txBody>
      <dsp:txXfrm>
        <a:off x="195408" y="618613"/>
        <a:ext cx="2865985" cy="1205868"/>
      </dsp:txXfrm>
    </dsp:sp>
    <dsp:sp modelId="{F2F73189-0A1D-4CEF-8A6E-1DAF59FC46E3}">
      <dsp:nvSpPr>
        <dsp:cNvPr id="0" name=""/>
        <dsp:cNvSpPr/>
      </dsp:nvSpPr>
      <dsp:spPr>
        <a:xfrm>
          <a:off x="1628400" y="1824482"/>
          <a:ext cx="0" cy="1000522"/>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B53A7DF5-4194-45F0-9A99-E595BE84FC5D}">
      <dsp:nvSpPr>
        <dsp:cNvPr id="0" name=""/>
        <dsp:cNvSpPr/>
      </dsp:nvSpPr>
      <dsp:spPr>
        <a:xfrm>
          <a:off x="1954081" y="2059899"/>
          <a:ext cx="2605441" cy="66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dirty="0"/>
            <a:t>2012</a:t>
          </a:r>
        </a:p>
      </dsp:txBody>
      <dsp:txXfrm>
        <a:off x="1954081" y="2059899"/>
        <a:ext cx="2605441" cy="665053"/>
      </dsp:txXfrm>
    </dsp:sp>
    <dsp:sp modelId="{37BA28CD-BD1D-432E-9BCF-2DA9AB977D5D}">
      <dsp:nvSpPr>
        <dsp:cNvPr id="0" name=""/>
        <dsp:cNvSpPr/>
      </dsp:nvSpPr>
      <dsp:spPr>
        <a:xfrm>
          <a:off x="1823809" y="4060943"/>
          <a:ext cx="2865985" cy="821016"/>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Elastic Co. Founded</a:t>
          </a:r>
        </a:p>
      </dsp:txBody>
      <dsp:txXfrm>
        <a:off x="1823809" y="4060943"/>
        <a:ext cx="2865985" cy="821016"/>
      </dsp:txXfrm>
    </dsp:sp>
    <dsp:sp modelId="{33155725-87FA-46D2-9AEB-45AAC94A8748}">
      <dsp:nvSpPr>
        <dsp:cNvPr id="0" name=""/>
        <dsp:cNvSpPr/>
      </dsp:nvSpPr>
      <dsp:spPr>
        <a:xfrm>
          <a:off x="3256801" y="3060421"/>
          <a:ext cx="0" cy="1000522"/>
        </a:xfrm>
        <a:prstGeom prst="line">
          <a:avLst/>
        </a:prstGeom>
        <a:solidFill>
          <a:schemeClr val="accent5">
            <a:hueOff val="-3379271"/>
            <a:satOff val="-8710"/>
            <a:lumOff val="-5883"/>
            <a:alphaOff val="0"/>
          </a:schemeClr>
        </a:solidFill>
        <a:ln w="6350" cap="flat" cmpd="sng" algn="ctr">
          <a:solidFill>
            <a:schemeClr val="accent5">
              <a:hueOff val="-3379271"/>
              <a:satOff val="-8710"/>
              <a:lumOff val="-5883"/>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6544E83B-ADC9-46A2-995E-497BCCC1BA3C}">
      <dsp:nvSpPr>
        <dsp:cNvPr id="0" name=""/>
        <dsp:cNvSpPr/>
      </dsp:nvSpPr>
      <dsp:spPr>
        <a:xfrm>
          <a:off x="1554833" y="2869145"/>
          <a:ext cx="147135" cy="14713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414AFAE-24AD-4CD2-9A5F-77829B2EDF56}">
      <dsp:nvSpPr>
        <dsp:cNvPr id="0" name=""/>
        <dsp:cNvSpPr/>
      </dsp:nvSpPr>
      <dsp:spPr>
        <a:xfrm>
          <a:off x="3183234" y="2869145"/>
          <a:ext cx="147135" cy="14713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402E349-A5DD-4D14-9DF2-461A8E409500}">
      <dsp:nvSpPr>
        <dsp:cNvPr id="0" name=""/>
        <dsp:cNvSpPr/>
      </dsp:nvSpPr>
      <dsp:spPr>
        <a:xfrm>
          <a:off x="3582482" y="3160473"/>
          <a:ext cx="2605441" cy="66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dirty="0"/>
            <a:t>2019</a:t>
          </a:r>
        </a:p>
      </dsp:txBody>
      <dsp:txXfrm>
        <a:off x="3582482" y="3160473"/>
        <a:ext cx="2605441" cy="665053"/>
      </dsp:txXfrm>
    </dsp:sp>
    <dsp:sp modelId="{252DEA49-1F27-415F-B7A6-D47D25EFEBEF}">
      <dsp:nvSpPr>
        <dsp:cNvPr id="0" name=""/>
        <dsp:cNvSpPr/>
      </dsp:nvSpPr>
      <dsp:spPr>
        <a:xfrm>
          <a:off x="3452210" y="233761"/>
          <a:ext cx="2865985" cy="159072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dirty="0"/>
            <a:t>Used by Wikipedia, Stack Overflow, GitHub, Netflix, LinkedIn, …</a:t>
          </a:r>
        </a:p>
        <a:p>
          <a:pPr marL="0" lvl="0" indent="0" algn="l" defTabSz="622300">
            <a:lnSpc>
              <a:spcPct val="90000"/>
            </a:lnSpc>
            <a:spcBef>
              <a:spcPct val="0"/>
            </a:spcBef>
            <a:spcAft>
              <a:spcPct val="35000"/>
            </a:spcAft>
            <a:buNone/>
          </a:pPr>
          <a:r>
            <a:rPr lang="en-US" sz="1400" kern="1200" dirty="0"/>
            <a:t>One of the most popular projects on GitHub</a:t>
          </a:r>
        </a:p>
        <a:p>
          <a:pPr marL="0" lvl="0" indent="0" algn="l" defTabSz="622300">
            <a:lnSpc>
              <a:spcPct val="90000"/>
            </a:lnSpc>
            <a:spcBef>
              <a:spcPct val="0"/>
            </a:spcBef>
            <a:spcAft>
              <a:spcPct val="35000"/>
            </a:spcAft>
            <a:buNone/>
          </a:pPr>
          <a:r>
            <a:rPr lang="en-US" sz="1400" kern="1200" dirty="0"/>
            <a:t>Iterating versions rapidly with awesome new features</a:t>
          </a:r>
        </a:p>
      </dsp:txBody>
      <dsp:txXfrm>
        <a:off x="3452210" y="233761"/>
        <a:ext cx="2865985" cy="1590720"/>
      </dsp:txXfrm>
    </dsp:sp>
    <dsp:sp modelId="{CAEE47B7-A3A5-46AC-9D53-FA2EFF1F538A}">
      <dsp:nvSpPr>
        <dsp:cNvPr id="0" name=""/>
        <dsp:cNvSpPr/>
      </dsp:nvSpPr>
      <dsp:spPr>
        <a:xfrm>
          <a:off x="4885203" y="1824482"/>
          <a:ext cx="0" cy="1000522"/>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9AB36030-9A00-4CD4-95E8-F322F31A25EB}">
      <dsp:nvSpPr>
        <dsp:cNvPr id="0" name=""/>
        <dsp:cNvSpPr/>
      </dsp:nvSpPr>
      <dsp:spPr>
        <a:xfrm>
          <a:off x="4811635" y="2869145"/>
          <a:ext cx="147135" cy="14713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F1303-0126-4C22-BBB3-6E127D7A1CB3}">
      <dsp:nvSpPr>
        <dsp:cNvPr id="0" name=""/>
        <dsp:cNvSpPr/>
      </dsp:nvSpPr>
      <dsp:spPr>
        <a:xfrm>
          <a:off x="649850" y="2190"/>
          <a:ext cx="2181103" cy="814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Sources</a:t>
          </a:r>
        </a:p>
      </dsp:txBody>
      <dsp:txXfrm>
        <a:off x="673717" y="26057"/>
        <a:ext cx="2133369" cy="767155"/>
      </dsp:txXfrm>
    </dsp:sp>
    <dsp:sp modelId="{DD7907C1-4704-4736-B87A-EE6B0EC61F42}">
      <dsp:nvSpPr>
        <dsp:cNvPr id="0" name=""/>
        <dsp:cNvSpPr/>
      </dsp:nvSpPr>
      <dsp:spPr>
        <a:xfrm rot="5400000">
          <a:off x="1587610" y="837452"/>
          <a:ext cx="305583" cy="3667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630392" y="868011"/>
        <a:ext cx="220020" cy="213908"/>
      </dsp:txXfrm>
    </dsp:sp>
    <dsp:sp modelId="{53D6BA41-A34B-490F-876C-AD089DA1C145}">
      <dsp:nvSpPr>
        <dsp:cNvPr id="0" name=""/>
        <dsp:cNvSpPr/>
      </dsp:nvSpPr>
      <dsp:spPr>
        <a:xfrm>
          <a:off x="649850" y="1224525"/>
          <a:ext cx="2181103" cy="814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Aggregation / Queue</a:t>
          </a:r>
        </a:p>
      </dsp:txBody>
      <dsp:txXfrm>
        <a:off x="673717" y="1248392"/>
        <a:ext cx="2133369" cy="767155"/>
      </dsp:txXfrm>
    </dsp:sp>
    <dsp:sp modelId="{80241837-D24F-4080-BB7E-DE59AE644E43}">
      <dsp:nvSpPr>
        <dsp:cNvPr id="0" name=""/>
        <dsp:cNvSpPr/>
      </dsp:nvSpPr>
      <dsp:spPr>
        <a:xfrm rot="5400000">
          <a:off x="1587610" y="2059787"/>
          <a:ext cx="305583" cy="3667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630392" y="2090346"/>
        <a:ext cx="220020" cy="213908"/>
      </dsp:txXfrm>
    </dsp:sp>
    <dsp:sp modelId="{7FB4270B-AC72-4627-BD07-D22BDB864275}">
      <dsp:nvSpPr>
        <dsp:cNvPr id="0" name=""/>
        <dsp:cNvSpPr/>
      </dsp:nvSpPr>
      <dsp:spPr>
        <a:xfrm>
          <a:off x="649850" y="2446859"/>
          <a:ext cx="2181103" cy="814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Storage &amp; Indexing</a:t>
          </a:r>
        </a:p>
      </dsp:txBody>
      <dsp:txXfrm>
        <a:off x="673717" y="2470726"/>
        <a:ext cx="2133369" cy="767155"/>
      </dsp:txXfrm>
    </dsp:sp>
    <dsp:sp modelId="{7814305E-F2AF-4DF4-85C0-9332D8FEF5F6}">
      <dsp:nvSpPr>
        <dsp:cNvPr id="0" name=""/>
        <dsp:cNvSpPr/>
      </dsp:nvSpPr>
      <dsp:spPr>
        <a:xfrm rot="5400000">
          <a:off x="1587610" y="3282121"/>
          <a:ext cx="305583" cy="3667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1630392" y="3312680"/>
        <a:ext cx="220020" cy="213908"/>
      </dsp:txXfrm>
    </dsp:sp>
    <dsp:sp modelId="{B64A2D9C-27C0-49CA-93AA-701B7176D2A9}">
      <dsp:nvSpPr>
        <dsp:cNvPr id="0" name=""/>
        <dsp:cNvSpPr/>
      </dsp:nvSpPr>
      <dsp:spPr>
        <a:xfrm>
          <a:off x="649850" y="3669194"/>
          <a:ext cx="2181103" cy="81488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Search, Visualization, &amp; Alerting</a:t>
          </a:r>
        </a:p>
      </dsp:txBody>
      <dsp:txXfrm>
        <a:off x="673717" y="3693061"/>
        <a:ext cx="2133369" cy="7671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DC4CC-4F6E-4B00-B286-BA7F57B089FC}" type="datetimeFigureOut">
              <a:rPr lang="en-US" smtClean="0"/>
              <a:t>2/23/2019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390D8-AEDA-4ED1-BDDE-324011A23F61}" type="slidenum">
              <a:rPr lang="en-US" smtClean="0"/>
              <a:t>‹#›</a:t>
            </a:fld>
            <a:endParaRPr lang="en-US"/>
          </a:p>
        </p:txBody>
      </p:sp>
    </p:spTree>
    <p:extLst>
      <p:ext uri="{BB962C8B-B14F-4D97-AF65-F5344CB8AC3E}">
        <p14:creationId xmlns:p14="http://schemas.microsoft.com/office/powerpoint/2010/main" val="3830949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6AE85664-B551-421B-8103-BB4194D0629A}"/>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DD6194A-A633-4838-9E2C-E351C31AF51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18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A95A2372-CD9D-4027-AB76-9EE444CECD17}"/>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EC5E14C5-D822-4821-B057-2EB25BD33FD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3747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421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15D68C8-0027-4A47-8D9C-F593A735A0E1}"/>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443A94A7-BDCB-4BDD-BFB2-6E7EB4887D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2696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15D68C8-0027-4A47-8D9C-F593A735A0E1}"/>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443A94A7-BDCB-4BDD-BFB2-6E7EB4887D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87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9188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702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1180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31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445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0047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A8315DF-C48C-48BF-868D-45626ADA5D6A}"/>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E36F4F23-1C2A-438C-8729-42FF7A1772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3717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9BF4D70-6EAE-42BC-A214-A3554031044C}"/>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F6291E01-197B-43FD-95FF-99B618A3470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8521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84A39188-0838-4962-A4CA-F4EEBD173E82}"/>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72D355F9-FA29-44D1-ABD4-C8F1F25C7B4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2326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2A3BFCA7-19C9-49E6-920D-1FDBB068C5B2}"/>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AA5FD4B0-EEF8-4186-8FED-2B681E49BA0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878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877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B335AD9A-80D1-4974-9B6E-F4123BE8EAE2}"/>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A161A906-123A-4DDC-8BF6-795EFE7D6EE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1944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E2F265CA-8B76-4DC2-9B21-892D9AAB2C86}"/>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0ADEFAA2-4121-44BC-8DEC-2C04529BE1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1356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BDF2E26E-D7CA-499F-AF3D-A8D1BFD19929}"/>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61169061-032A-4C45-BCEC-BB3759110AA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2497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2819B2B-BD88-4C34-A509-7F868BFCAEF4}"/>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22E3B48D-8326-4EFC-B039-5F0B5F324D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314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C0A12C5C-6030-41AE-B40F-9FA1C3F3AFE9}"/>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9DC27A0A-F04E-492F-9CC2-3B8C3FD55DC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4538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28858B8-740A-4B94-9EA7-60BB1D8EE9E7}"/>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DD2E0113-1992-4042-B4DC-3C9520BBC59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76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68E019FF-BF8D-477B-927C-29C59526C3F0}"/>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DB1D06D7-FC83-4F8B-8E9B-1AEEE9D209A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9852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E76A605A-D4A8-4D09-9E6A-382EB7A6DB94}"/>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2BBA8713-8297-439D-89AF-A9BC40A2923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2875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5FF62259-0DA3-468A-8EB5-CDBF4E9C98C6}"/>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28823842-7E0C-4BD4-B0BC-09C4F08777F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4542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A7DE945D-169C-4EBE-B4D0-AE279300FE2E}"/>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1D88A24B-8E4F-452B-B719-046332EF7A3B}"/>
              </a:ext>
            </a:extLst>
          </p:cNvPr>
          <p:cNvSpPr>
            <a:spLocks noGrp="1"/>
          </p:cNvSpPr>
          <p:nvPr>
            <p:ph type="body" idx="1"/>
          </p:nvPr>
        </p:nvSpPr>
        <p:spPr>
          <a:xfrm>
            <a:off x="685800" y="4573589"/>
            <a:ext cx="5943600" cy="5027612"/>
          </a:xfrm>
        </p:spPr>
        <p:txBody>
          <a:bodyPr/>
          <a:lstStyle/>
          <a:p>
            <a:endParaRPr lang="en-US" dirty="0"/>
          </a:p>
        </p:txBody>
      </p:sp>
    </p:spTree>
    <p:extLst>
      <p:ext uri="{BB962C8B-B14F-4D97-AF65-F5344CB8AC3E}">
        <p14:creationId xmlns:p14="http://schemas.microsoft.com/office/powerpoint/2010/main" val="3770785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2585E0EF-3B4B-493B-A6B7-7D97299571B8}"/>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EA2CE20E-7A3B-4F56-9607-F5769C25F1A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82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11422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1813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1865474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4286748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1114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155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D145A81-4E46-423E-A237-B146B8778F7B}"/>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9339422B-FB61-46EB-9837-4428B994596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1554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4392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610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46425F-6CCB-436A-91F6-41109BA20340}" type="slidenum">
              <a:rPr lang="en-US" smtClean="0"/>
              <a:t>54</a:t>
            </a:fld>
            <a:endParaRPr lang="en-US"/>
          </a:p>
        </p:txBody>
      </p:sp>
    </p:spTree>
    <p:extLst>
      <p:ext uri="{BB962C8B-B14F-4D97-AF65-F5344CB8AC3E}">
        <p14:creationId xmlns:p14="http://schemas.microsoft.com/office/powerpoint/2010/main" val="3596100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1233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4088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2868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4204430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0264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0E42D805-B494-4379-8070-5EB91576F194}"/>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F3BF9EC0-C48F-4668-B6E2-F77621A3C8B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9644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3064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8F4F6E9C-75E4-403C-9BEA-AD96EDB48EB2}"/>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6CCE594A-4B17-447C-B0B9-5E59007E220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54975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9331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42003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5390D8-AEDA-4ED1-BDDE-324011A23F61}" type="slidenum">
              <a:rPr lang="en-US" smtClean="0"/>
              <a:t>67</a:t>
            </a:fld>
            <a:endParaRPr lang="en-US"/>
          </a:p>
        </p:txBody>
      </p:sp>
    </p:spTree>
    <p:extLst>
      <p:ext uri="{BB962C8B-B14F-4D97-AF65-F5344CB8AC3E}">
        <p14:creationId xmlns:p14="http://schemas.microsoft.com/office/powerpoint/2010/main" val="599871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DCEA5BBF-3D47-4789-920E-D0BAF72EAAC7}"/>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FF5BA045-5FD8-4B1C-9807-F1D6A604EAC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13920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B7AD444C-0939-4CE7-AF9B-EAB72CC09F7E}"/>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EDCA4A88-22F2-4E62-A540-E99F688DD10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6727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26041152-C496-4AE3-A62F-B928C3DFAAD0}"/>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A9064ED9-06BF-40A8-8B50-F1593967EB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992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D89E26E2-5A83-4217-B53E-8784E61C33B8}"/>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48AEC81E-EFE6-4F96-98E0-E5BDF63C2ABB}"/>
              </a:ext>
            </a:extLst>
          </p:cNvPr>
          <p:cNvSpPr>
            <a:spLocks noGrp="1"/>
          </p:cNvSpPr>
          <p:nvPr>
            <p:ph type="body" idx="1"/>
          </p:nvPr>
        </p:nvSpPr>
        <p:spPr>
          <a:xfrm>
            <a:off x="685800" y="4573587"/>
            <a:ext cx="5943600" cy="4634121"/>
          </a:xfrm>
        </p:spPr>
        <p:txBody>
          <a:bodyPr/>
          <a:lstStyle/>
          <a:p>
            <a:endParaRPr lang="en-US" dirty="0"/>
          </a:p>
        </p:txBody>
      </p:sp>
    </p:spTree>
    <p:extLst>
      <p:ext uri="{BB962C8B-B14F-4D97-AF65-F5344CB8AC3E}">
        <p14:creationId xmlns:p14="http://schemas.microsoft.com/office/powerpoint/2010/main" val="177058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6980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955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454F0E-572F-4A8E-8356-4ECBA58BD00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E815F40-20FA-4BDD-A903-4996EDB778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2415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5AE3-5BB1-48A1-9283-BD1546431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9E557-F2A3-412C-AB99-1649145712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E3B8A5-841E-43D8-A3CA-047F24C70568}"/>
              </a:ext>
            </a:extLst>
          </p:cNvPr>
          <p:cNvSpPr>
            <a:spLocks noGrp="1"/>
          </p:cNvSpPr>
          <p:nvPr>
            <p:ph type="dt" sz="half" idx="10"/>
          </p:nvPr>
        </p:nvSpPr>
        <p:spPr/>
        <p:txBody>
          <a:bodyPr/>
          <a:lstStyle/>
          <a:p>
            <a:fld id="{825B13F9-0A0D-4552-8CD7-B34D72B35D1D}" type="datetime1">
              <a:rPr lang="en-US" smtClean="0"/>
              <a:t>2/23/2019</a:t>
            </a:fld>
            <a:endParaRPr lang="en-US"/>
          </a:p>
        </p:txBody>
      </p:sp>
      <p:sp>
        <p:nvSpPr>
          <p:cNvPr id="5" name="Footer Placeholder 4">
            <a:extLst>
              <a:ext uri="{FF2B5EF4-FFF2-40B4-BE49-F238E27FC236}">
                <a16:creationId xmlns:a16="http://schemas.microsoft.com/office/drawing/2014/main" id="{5E5A446F-5973-4641-B708-B751223C813E}"/>
              </a:ext>
            </a:extLst>
          </p:cNvPr>
          <p:cNvSpPr>
            <a:spLocks noGrp="1"/>
          </p:cNvSpPr>
          <p:nvPr>
            <p:ph type="ftr" sz="quarter" idx="11"/>
          </p:nvPr>
        </p:nvSpPr>
        <p:spPr/>
        <p:txBody>
          <a:bodyPr/>
          <a:lstStyle/>
          <a:p>
            <a:r>
              <a:rPr lang="en-US"/>
              <a:t>John Hubbard [@SecHubb]</a:t>
            </a:r>
          </a:p>
        </p:txBody>
      </p:sp>
      <p:sp>
        <p:nvSpPr>
          <p:cNvPr id="6" name="Slide Number Placeholder 5">
            <a:extLst>
              <a:ext uri="{FF2B5EF4-FFF2-40B4-BE49-F238E27FC236}">
                <a16:creationId xmlns:a16="http://schemas.microsoft.com/office/drawing/2014/main" id="{2974D99F-ADE3-4BB2-B8AF-6223FFCF8690}"/>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34279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39AD-D113-4AD3-92CA-7868761E14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1BBDF1-898C-44F0-B7B2-EAA76930C12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23338-5274-4690-B862-5657047921BE}"/>
              </a:ext>
            </a:extLst>
          </p:cNvPr>
          <p:cNvSpPr>
            <a:spLocks noGrp="1"/>
          </p:cNvSpPr>
          <p:nvPr>
            <p:ph type="dt" sz="half" idx="10"/>
          </p:nvPr>
        </p:nvSpPr>
        <p:spPr/>
        <p:txBody>
          <a:bodyPr/>
          <a:lstStyle/>
          <a:p>
            <a:fld id="{190975A3-3B97-4F06-B0F6-4D32F50C4A6D}" type="datetime1">
              <a:rPr lang="en-US" smtClean="0"/>
              <a:t>2/23/2019</a:t>
            </a:fld>
            <a:endParaRPr lang="en-US"/>
          </a:p>
        </p:txBody>
      </p:sp>
      <p:sp>
        <p:nvSpPr>
          <p:cNvPr id="5" name="Footer Placeholder 4">
            <a:extLst>
              <a:ext uri="{FF2B5EF4-FFF2-40B4-BE49-F238E27FC236}">
                <a16:creationId xmlns:a16="http://schemas.microsoft.com/office/drawing/2014/main" id="{3EC1BCA0-B6DE-42C8-A519-D4EE2360E4A7}"/>
              </a:ext>
            </a:extLst>
          </p:cNvPr>
          <p:cNvSpPr>
            <a:spLocks noGrp="1"/>
          </p:cNvSpPr>
          <p:nvPr>
            <p:ph type="ftr" sz="quarter" idx="11"/>
          </p:nvPr>
        </p:nvSpPr>
        <p:spPr/>
        <p:txBody>
          <a:bodyPr/>
          <a:lstStyle/>
          <a:p>
            <a:r>
              <a:rPr lang="en-US"/>
              <a:t>John Hubbard [@SecHubb]</a:t>
            </a:r>
          </a:p>
        </p:txBody>
      </p:sp>
      <p:sp>
        <p:nvSpPr>
          <p:cNvPr id="6" name="Slide Number Placeholder 5">
            <a:extLst>
              <a:ext uri="{FF2B5EF4-FFF2-40B4-BE49-F238E27FC236}">
                <a16:creationId xmlns:a16="http://schemas.microsoft.com/office/drawing/2014/main" id="{BBC21022-8A37-4431-A19D-488EEBFF6D2F}"/>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1969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3B8020-A31D-411B-8ECA-C3A8A7CBE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3F2817-9FCC-46F1-BEF4-316C014FA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CE2BC-FBEB-48D3-99BB-563D90D8BD0D}"/>
              </a:ext>
            </a:extLst>
          </p:cNvPr>
          <p:cNvSpPr>
            <a:spLocks noGrp="1"/>
          </p:cNvSpPr>
          <p:nvPr>
            <p:ph type="dt" sz="half" idx="10"/>
          </p:nvPr>
        </p:nvSpPr>
        <p:spPr/>
        <p:txBody>
          <a:bodyPr/>
          <a:lstStyle/>
          <a:p>
            <a:fld id="{5B3AF176-9F9C-4344-9E84-4DEE4E69FC47}" type="datetime1">
              <a:rPr lang="en-US" smtClean="0"/>
              <a:t>2/23/2019</a:t>
            </a:fld>
            <a:endParaRPr lang="en-US"/>
          </a:p>
        </p:txBody>
      </p:sp>
      <p:sp>
        <p:nvSpPr>
          <p:cNvPr id="5" name="Footer Placeholder 4">
            <a:extLst>
              <a:ext uri="{FF2B5EF4-FFF2-40B4-BE49-F238E27FC236}">
                <a16:creationId xmlns:a16="http://schemas.microsoft.com/office/drawing/2014/main" id="{EBD98232-6EAD-451D-BE5A-21644418AFE7}"/>
              </a:ext>
            </a:extLst>
          </p:cNvPr>
          <p:cNvSpPr>
            <a:spLocks noGrp="1"/>
          </p:cNvSpPr>
          <p:nvPr>
            <p:ph type="ftr" sz="quarter" idx="11"/>
          </p:nvPr>
        </p:nvSpPr>
        <p:spPr/>
        <p:txBody>
          <a:bodyPr/>
          <a:lstStyle/>
          <a:p>
            <a:r>
              <a:rPr lang="en-US"/>
              <a:t>John Hubbard [@SecHubb]</a:t>
            </a:r>
          </a:p>
        </p:txBody>
      </p:sp>
      <p:sp>
        <p:nvSpPr>
          <p:cNvPr id="6" name="Slide Number Placeholder 5">
            <a:extLst>
              <a:ext uri="{FF2B5EF4-FFF2-40B4-BE49-F238E27FC236}">
                <a16:creationId xmlns:a16="http://schemas.microsoft.com/office/drawing/2014/main" id="{617C1C3B-48F7-40C0-A535-037145E866DF}"/>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1267434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ans_single-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320" y="1295400"/>
            <a:ext cx="10881360" cy="4876800"/>
          </a:xfrm>
        </p:spPr>
        <p:txBody>
          <a:bodyPr/>
          <a:lstStyle>
            <a:lvl1pPr>
              <a:lnSpc>
                <a:spcPct val="100000"/>
              </a:lnSpc>
              <a:spcBef>
                <a:spcPts val="1000"/>
              </a:spcBef>
              <a:defRPr sz="3200"/>
            </a:lvl1pPr>
            <a:lvl2pPr>
              <a:lnSpc>
                <a:spcPct val="100000"/>
              </a:lnSpc>
              <a:spcBef>
                <a:spcPts val="1000"/>
              </a:spcBef>
              <a:defRPr/>
            </a:lvl2pPr>
            <a:lvl3pPr>
              <a:lnSpc>
                <a:spcPct val="100000"/>
              </a:lnSpc>
              <a:spcBef>
                <a:spcPts val="1000"/>
              </a:spcBef>
              <a:defRPr/>
            </a:lvl3pPr>
            <a:lvl4pPr>
              <a:lnSpc>
                <a:spcPct val="100000"/>
              </a:lnSpc>
              <a:spcBef>
                <a:spcPts val="1000"/>
              </a:spcBef>
              <a:defRPr/>
            </a:lvl4pPr>
            <a:lvl5pPr>
              <a:lnSpc>
                <a:spcPct val="100000"/>
              </a:lnSpc>
              <a:spcBef>
                <a:spcPts val="10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C7B9CF58-4072-3D4F-A75F-7CA2A48AE9C3}"/>
              </a:ext>
            </a:extLst>
          </p:cNvPr>
          <p:cNvSpPr>
            <a:spLocks noGrp="1"/>
          </p:cNvSpPr>
          <p:nvPr>
            <p:ph type="title"/>
          </p:nvPr>
        </p:nvSpPr>
        <p:spPr>
          <a:xfrm>
            <a:off x="655320" y="475840"/>
            <a:ext cx="10881360" cy="685800"/>
          </a:xfrm>
        </p:spPr>
        <p:txBody>
          <a:bodyPr/>
          <a:lstStyle>
            <a:lvl1pPr>
              <a:defRPr>
                <a:latin typeface="Arial Black" panose="020B0A04020102020204" pitchFamily="34" charset="0"/>
              </a:defRPr>
            </a:lvl1pPr>
          </a:lstStyle>
          <a:p>
            <a:r>
              <a:rPr lang="en-US" dirty="0"/>
              <a:t>Click to edit Master title style</a:t>
            </a:r>
          </a:p>
        </p:txBody>
      </p:sp>
    </p:spTree>
    <p:extLst>
      <p:ext uri="{BB962C8B-B14F-4D97-AF65-F5344CB8AC3E}">
        <p14:creationId xmlns:p14="http://schemas.microsoft.com/office/powerpoint/2010/main" val="3887194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ans_single-text_sub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5320" y="475841"/>
            <a:ext cx="10881360" cy="685800"/>
          </a:xfrm>
          <a:noFill/>
        </p:spPr>
        <p:txBody>
          <a:bodyPr anchor="ctr" anchorCtr="0"/>
          <a:lstStyle>
            <a:lvl1pPr algn="l">
              <a:defRPr sz="2400">
                <a:solidFill>
                  <a:sysClr val="windowText" lastClr="000000"/>
                </a:solidFill>
              </a:defRPr>
            </a:lvl1pPr>
          </a:lstStyle>
          <a:p>
            <a:r>
              <a:rPr lang="en-US" dirty="0"/>
              <a:t>Click to edit master title style</a:t>
            </a:r>
          </a:p>
        </p:txBody>
      </p:sp>
      <p:sp>
        <p:nvSpPr>
          <p:cNvPr id="3" name="Subtitle 2"/>
          <p:cNvSpPr>
            <a:spLocks noGrp="1"/>
          </p:cNvSpPr>
          <p:nvPr>
            <p:ph type="subTitle" idx="1"/>
          </p:nvPr>
        </p:nvSpPr>
        <p:spPr>
          <a:xfrm>
            <a:off x="655320" y="1295400"/>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55320" y="2022811"/>
            <a:ext cx="10881360" cy="3717260"/>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0541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AE0A-7B32-420B-9CDC-DC237696A1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630493-4B66-4212-8D71-53068A8B1C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F8EBAA-A4D7-4E8B-93C7-3B7B662B12D8}"/>
              </a:ext>
            </a:extLst>
          </p:cNvPr>
          <p:cNvSpPr>
            <a:spLocks noGrp="1"/>
          </p:cNvSpPr>
          <p:nvPr>
            <p:ph type="dt" sz="half" idx="10"/>
          </p:nvPr>
        </p:nvSpPr>
        <p:spPr/>
        <p:txBody>
          <a:bodyPr/>
          <a:lstStyle/>
          <a:p>
            <a:fld id="{478E404D-6F79-4160-80C4-85FE61084A65}" type="datetime1">
              <a:rPr lang="en-US" smtClean="0"/>
              <a:t>2/23/2019</a:t>
            </a:fld>
            <a:endParaRPr lang="en-US" dirty="0"/>
          </a:p>
        </p:txBody>
      </p:sp>
      <p:sp>
        <p:nvSpPr>
          <p:cNvPr id="8" name="Footer Placeholder 7">
            <a:extLst>
              <a:ext uri="{FF2B5EF4-FFF2-40B4-BE49-F238E27FC236}">
                <a16:creationId xmlns:a16="http://schemas.microsoft.com/office/drawing/2014/main" id="{218A2AFF-27CD-4C2F-BD2B-D0CEC78F3E3F}"/>
              </a:ext>
            </a:extLst>
          </p:cNvPr>
          <p:cNvSpPr>
            <a:spLocks noGrp="1"/>
          </p:cNvSpPr>
          <p:nvPr>
            <p:ph type="ftr" sz="quarter" idx="11"/>
          </p:nvPr>
        </p:nvSpPr>
        <p:spPr/>
        <p:txBody>
          <a:bodyPr/>
          <a:lstStyle/>
          <a:p>
            <a:r>
              <a:rPr lang="en-US" dirty="0"/>
              <a:t>John Hubbard [@SecHubb]</a:t>
            </a:r>
          </a:p>
        </p:txBody>
      </p:sp>
      <p:sp>
        <p:nvSpPr>
          <p:cNvPr id="9" name="Slide Number Placeholder 8">
            <a:extLst>
              <a:ext uri="{FF2B5EF4-FFF2-40B4-BE49-F238E27FC236}">
                <a16:creationId xmlns:a16="http://schemas.microsoft.com/office/drawing/2014/main" id="{F6AC2D05-A513-4E6D-ADB6-236851198963}"/>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325390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B5A8-ACA4-4547-BE4A-EC0AF75E64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2ED03-1009-4276-990D-DAE9BDA49C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699A03-1742-494E-B826-055D4B56F463}"/>
              </a:ext>
            </a:extLst>
          </p:cNvPr>
          <p:cNvSpPr>
            <a:spLocks noGrp="1"/>
          </p:cNvSpPr>
          <p:nvPr>
            <p:ph type="dt" sz="half" idx="10"/>
          </p:nvPr>
        </p:nvSpPr>
        <p:spPr/>
        <p:txBody>
          <a:bodyPr/>
          <a:lstStyle/>
          <a:p>
            <a:fld id="{7173FF5C-1029-4C76-A5E9-F4966365C624}" type="datetime1">
              <a:rPr lang="en-US" smtClean="0"/>
              <a:t>2/23/2019</a:t>
            </a:fld>
            <a:endParaRPr lang="en-US"/>
          </a:p>
        </p:txBody>
      </p:sp>
      <p:sp>
        <p:nvSpPr>
          <p:cNvPr id="5" name="Footer Placeholder 4">
            <a:extLst>
              <a:ext uri="{FF2B5EF4-FFF2-40B4-BE49-F238E27FC236}">
                <a16:creationId xmlns:a16="http://schemas.microsoft.com/office/drawing/2014/main" id="{672FDA13-A6AC-403D-8B3D-A527513B8467}"/>
              </a:ext>
            </a:extLst>
          </p:cNvPr>
          <p:cNvSpPr>
            <a:spLocks noGrp="1"/>
          </p:cNvSpPr>
          <p:nvPr>
            <p:ph type="ftr" sz="quarter" idx="11"/>
          </p:nvPr>
        </p:nvSpPr>
        <p:spPr/>
        <p:txBody>
          <a:bodyPr/>
          <a:lstStyle/>
          <a:p>
            <a:r>
              <a:rPr lang="en-US"/>
              <a:t>John Hubbard [@SecHubb]</a:t>
            </a:r>
          </a:p>
        </p:txBody>
      </p:sp>
      <p:sp>
        <p:nvSpPr>
          <p:cNvPr id="6" name="Slide Number Placeholder 5">
            <a:extLst>
              <a:ext uri="{FF2B5EF4-FFF2-40B4-BE49-F238E27FC236}">
                <a16:creationId xmlns:a16="http://schemas.microsoft.com/office/drawing/2014/main" id="{B9311904-BD59-4355-985C-CE5CE7D59435}"/>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280556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935F-FC14-4F61-8072-5A944BF376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DE1FF6-28C3-40AB-BD22-F06A696BAF7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909285-31A5-4B40-BA24-D9CE0D304B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F5C402-66DD-4490-BB11-D8C52B4DDDED}"/>
              </a:ext>
            </a:extLst>
          </p:cNvPr>
          <p:cNvSpPr>
            <a:spLocks noGrp="1"/>
          </p:cNvSpPr>
          <p:nvPr>
            <p:ph type="dt" sz="half" idx="10"/>
          </p:nvPr>
        </p:nvSpPr>
        <p:spPr/>
        <p:txBody>
          <a:bodyPr/>
          <a:lstStyle/>
          <a:p>
            <a:fld id="{F46D59C6-2678-4C0A-B182-760018DB4E03}" type="datetime1">
              <a:rPr lang="en-US" smtClean="0"/>
              <a:t>2/23/2019</a:t>
            </a:fld>
            <a:endParaRPr lang="en-US"/>
          </a:p>
        </p:txBody>
      </p:sp>
      <p:sp>
        <p:nvSpPr>
          <p:cNvPr id="6" name="Footer Placeholder 5">
            <a:extLst>
              <a:ext uri="{FF2B5EF4-FFF2-40B4-BE49-F238E27FC236}">
                <a16:creationId xmlns:a16="http://schemas.microsoft.com/office/drawing/2014/main" id="{F4EA0DBA-9A92-4521-9A90-4A12D3D5243D}"/>
              </a:ext>
            </a:extLst>
          </p:cNvPr>
          <p:cNvSpPr>
            <a:spLocks noGrp="1"/>
          </p:cNvSpPr>
          <p:nvPr>
            <p:ph type="ftr" sz="quarter" idx="11"/>
          </p:nvPr>
        </p:nvSpPr>
        <p:spPr/>
        <p:txBody>
          <a:bodyPr/>
          <a:lstStyle/>
          <a:p>
            <a:r>
              <a:rPr lang="en-US"/>
              <a:t>John Hubbard [@SecHubb]</a:t>
            </a:r>
          </a:p>
        </p:txBody>
      </p:sp>
      <p:sp>
        <p:nvSpPr>
          <p:cNvPr id="7" name="Slide Number Placeholder 6">
            <a:extLst>
              <a:ext uri="{FF2B5EF4-FFF2-40B4-BE49-F238E27FC236}">
                <a16:creationId xmlns:a16="http://schemas.microsoft.com/office/drawing/2014/main" id="{B5AB6B7C-4337-4E8E-A153-41867D434881}"/>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4031595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A11C-40E0-4262-881C-A7370C57C5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6DC8B1-56DE-4500-9B19-CD17F6245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60E46A2-1131-4D20-A046-3E3DEC4984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9DB9D7-78B5-436C-9A53-C9C1457513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6E2ED18-DCD6-4398-AF14-AE60B7C3B1E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455B7-C1F2-4EC7-9D30-467401CA882E}"/>
              </a:ext>
            </a:extLst>
          </p:cNvPr>
          <p:cNvSpPr>
            <a:spLocks noGrp="1"/>
          </p:cNvSpPr>
          <p:nvPr>
            <p:ph type="dt" sz="half" idx="10"/>
          </p:nvPr>
        </p:nvSpPr>
        <p:spPr/>
        <p:txBody>
          <a:bodyPr/>
          <a:lstStyle/>
          <a:p>
            <a:fld id="{EB83D42E-558F-438F-AB0B-06ECA263D366}" type="datetime1">
              <a:rPr lang="en-US" smtClean="0"/>
              <a:t>2/23/2019</a:t>
            </a:fld>
            <a:endParaRPr lang="en-US"/>
          </a:p>
        </p:txBody>
      </p:sp>
      <p:sp>
        <p:nvSpPr>
          <p:cNvPr id="8" name="Footer Placeholder 7">
            <a:extLst>
              <a:ext uri="{FF2B5EF4-FFF2-40B4-BE49-F238E27FC236}">
                <a16:creationId xmlns:a16="http://schemas.microsoft.com/office/drawing/2014/main" id="{9DAF1AE4-0640-4B74-865B-F0809894B28C}"/>
              </a:ext>
            </a:extLst>
          </p:cNvPr>
          <p:cNvSpPr>
            <a:spLocks noGrp="1"/>
          </p:cNvSpPr>
          <p:nvPr>
            <p:ph type="ftr" sz="quarter" idx="11"/>
          </p:nvPr>
        </p:nvSpPr>
        <p:spPr/>
        <p:txBody>
          <a:bodyPr/>
          <a:lstStyle/>
          <a:p>
            <a:r>
              <a:rPr lang="en-US"/>
              <a:t>John Hubbard [@SecHubb]</a:t>
            </a:r>
          </a:p>
        </p:txBody>
      </p:sp>
      <p:sp>
        <p:nvSpPr>
          <p:cNvPr id="9" name="Slide Number Placeholder 8">
            <a:extLst>
              <a:ext uri="{FF2B5EF4-FFF2-40B4-BE49-F238E27FC236}">
                <a16:creationId xmlns:a16="http://schemas.microsoft.com/office/drawing/2014/main" id="{C3537F92-B6FE-4F39-9498-DD867EE06349}"/>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2864119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9930-7054-45C3-A492-B33FD989C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503E2F-C117-49B1-ADAD-DB7E10F6C9A5}"/>
              </a:ext>
            </a:extLst>
          </p:cNvPr>
          <p:cNvSpPr>
            <a:spLocks noGrp="1"/>
          </p:cNvSpPr>
          <p:nvPr>
            <p:ph type="dt" sz="half" idx="10"/>
          </p:nvPr>
        </p:nvSpPr>
        <p:spPr/>
        <p:txBody>
          <a:bodyPr/>
          <a:lstStyle/>
          <a:p>
            <a:fld id="{17BEED6A-6320-4ABB-853F-8AE94CF5D34E}" type="datetime1">
              <a:rPr lang="en-US" smtClean="0"/>
              <a:t>2/23/2019</a:t>
            </a:fld>
            <a:endParaRPr lang="en-US"/>
          </a:p>
        </p:txBody>
      </p:sp>
      <p:sp>
        <p:nvSpPr>
          <p:cNvPr id="4" name="Footer Placeholder 3">
            <a:extLst>
              <a:ext uri="{FF2B5EF4-FFF2-40B4-BE49-F238E27FC236}">
                <a16:creationId xmlns:a16="http://schemas.microsoft.com/office/drawing/2014/main" id="{E800EBD7-A320-4DA3-80BA-695BE0369E1E}"/>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6F9823D8-132A-4526-83FC-CC8156E5FD0B}"/>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349142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A83D22-1258-45B8-9661-E4FBC7CF1B98}"/>
              </a:ext>
            </a:extLst>
          </p:cNvPr>
          <p:cNvSpPr>
            <a:spLocks noGrp="1"/>
          </p:cNvSpPr>
          <p:nvPr>
            <p:ph type="dt" sz="half" idx="10"/>
          </p:nvPr>
        </p:nvSpPr>
        <p:spPr/>
        <p:txBody>
          <a:bodyPr/>
          <a:lstStyle/>
          <a:p>
            <a:fld id="{3DFC45A7-57AC-4D63-A011-2CB4B10374D2}" type="datetime1">
              <a:rPr lang="en-US" smtClean="0"/>
              <a:t>2/23/2019</a:t>
            </a:fld>
            <a:endParaRPr lang="en-US"/>
          </a:p>
        </p:txBody>
      </p:sp>
      <p:sp>
        <p:nvSpPr>
          <p:cNvPr id="3" name="Footer Placeholder 2">
            <a:extLst>
              <a:ext uri="{FF2B5EF4-FFF2-40B4-BE49-F238E27FC236}">
                <a16:creationId xmlns:a16="http://schemas.microsoft.com/office/drawing/2014/main" id="{4686C8C6-F4B7-4E05-A049-0BB20EF27EC0}"/>
              </a:ext>
            </a:extLst>
          </p:cNvPr>
          <p:cNvSpPr>
            <a:spLocks noGrp="1"/>
          </p:cNvSpPr>
          <p:nvPr>
            <p:ph type="ftr" sz="quarter" idx="11"/>
          </p:nvPr>
        </p:nvSpPr>
        <p:spPr/>
        <p:txBody>
          <a:bodyPr/>
          <a:lstStyle/>
          <a:p>
            <a:r>
              <a:rPr lang="en-US"/>
              <a:t>John Hubbard [@SecHubb]</a:t>
            </a:r>
          </a:p>
        </p:txBody>
      </p:sp>
      <p:sp>
        <p:nvSpPr>
          <p:cNvPr id="4" name="Slide Number Placeholder 3">
            <a:extLst>
              <a:ext uri="{FF2B5EF4-FFF2-40B4-BE49-F238E27FC236}">
                <a16:creationId xmlns:a16="http://schemas.microsoft.com/office/drawing/2014/main" id="{CBCDCCD9-483D-4A09-A363-7C8B3F74248C}"/>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2532001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46F6-7043-4EDD-A4F3-765F5F2B4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1A19EB-2234-4866-B1B8-A4D7CD2F45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4A25CB-CB13-43E1-8F28-C8D567868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402D72-3C0B-4B9A-A873-B319214E669B}"/>
              </a:ext>
            </a:extLst>
          </p:cNvPr>
          <p:cNvSpPr>
            <a:spLocks noGrp="1"/>
          </p:cNvSpPr>
          <p:nvPr>
            <p:ph type="dt" sz="half" idx="10"/>
          </p:nvPr>
        </p:nvSpPr>
        <p:spPr/>
        <p:txBody>
          <a:bodyPr/>
          <a:lstStyle/>
          <a:p>
            <a:fld id="{4C93299E-8F8F-4677-9BAC-963937519C7F}" type="datetime1">
              <a:rPr lang="en-US" smtClean="0"/>
              <a:t>2/23/2019</a:t>
            </a:fld>
            <a:endParaRPr lang="en-US"/>
          </a:p>
        </p:txBody>
      </p:sp>
      <p:sp>
        <p:nvSpPr>
          <p:cNvPr id="6" name="Footer Placeholder 5">
            <a:extLst>
              <a:ext uri="{FF2B5EF4-FFF2-40B4-BE49-F238E27FC236}">
                <a16:creationId xmlns:a16="http://schemas.microsoft.com/office/drawing/2014/main" id="{C64EBA71-6C85-4B38-BE6A-B0AC1868368B}"/>
              </a:ext>
            </a:extLst>
          </p:cNvPr>
          <p:cNvSpPr>
            <a:spLocks noGrp="1"/>
          </p:cNvSpPr>
          <p:nvPr>
            <p:ph type="ftr" sz="quarter" idx="11"/>
          </p:nvPr>
        </p:nvSpPr>
        <p:spPr/>
        <p:txBody>
          <a:bodyPr/>
          <a:lstStyle/>
          <a:p>
            <a:r>
              <a:rPr lang="en-US"/>
              <a:t>John Hubbard [@SecHubb]</a:t>
            </a:r>
          </a:p>
        </p:txBody>
      </p:sp>
      <p:sp>
        <p:nvSpPr>
          <p:cNvPr id="7" name="Slide Number Placeholder 6">
            <a:extLst>
              <a:ext uri="{FF2B5EF4-FFF2-40B4-BE49-F238E27FC236}">
                <a16:creationId xmlns:a16="http://schemas.microsoft.com/office/drawing/2014/main" id="{75099DBD-D07C-4C44-BDA1-6BBDE11E80AE}"/>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363644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46A8-F178-4A27-AB41-61258D3FEC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A0DA51-9CB2-4D4F-974A-AC0903365F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7DBFFD-02EE-48B2-AB3B-FB088F6B0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7E2D95-A7FB-4EF6-98C6-F79ABD18586B}"/>
              </a:ext>
            </a:extLst>
          </p:cNvPr>
          <p:cNvSpPr>
            <a:spLocks noGrp="1"/>
          </p:cNvSpPr>
          <p:nvPr>
            <p:ph type="dt" sz="half" idx="10"/>
          </p:nvPr>
        </p:nvSpPr>
        <p:spPr/>
        <p:txBody>
          <a:bodyPr/>
          <a:lstStyle/>
          <a:p>
            <a:fld id="{FB6D0580-06FB-4229-954E-84F21580C840}" type="datetime1">
              <a:rPr lang="en-US" smtClean="0"/>
              <a:t>2/23/2019</a:t>
            </a:fld>
            <a:endParaRPr lang="en-US"/>
          </a:p>
        </p:txBody>
      </p:sp>
      <p:sp>
        <p:nvSpPr>
          <p:cNvPr id="6" name="Footer Placeholder 5">
            <a:extLst>
              <a:ext uri="{FF2B5EF4-FFF2-40B4-BE49-F238E27FC236}">
                <a16:creationId xmlns:a16="http://schemas.microsoft.com/office/drawing/2014/main" id="{D98AF28A-003B-4665-8A21-7CEED47E11EC}"/>
              </a:ext>
            </a:extLst>
          </p:cNvPr>
          <p:cNvSpPr>
            <a:spLocks noGrp="1"/>
          </p:cNvSpPr>
          <p:nvPr>
            <p:ph type="ftr" sz="quarter" idx="11"/>
          </p:nvPr>
        </p:nvSpPr>
        <p:spPr/>
        <p:txBody>
          <a:bodyPr/>
          <a:lstStyle/>
          <a:p>
            <a:r>
              <a:rPr lang="en-US"/>
              <a:t>John Hubbard [@SecHubb]</a:t>
            </a:r>
          </a:p>
        </p:txBody>
      </p:sp>
      <p:sp>
        <p:nvSpPr>
          <p:cNvPr id="7" name="Slide Number Placeholder 6">
            <a:extLst>
              <a:ext uri="{FF2B5EF4-FFF2-40B4-BE49-F238E27FC236}">
                <a16:creationId xmlns:a16="http://schemas.microsoft.com/office/drawing/2014/main" id="{1E2DDF04-1012-4943-BFEC-D42044E1819E}"/>
              </a:ext>
            </a:extLst>
          </p:cNvPr>
          <p:cNvSpPr>
            <a:spLocks noGrp="1"/>
          </p:cNvSpPr>
          <p:nvPr>
            <p:ph type="sldNum" sz="quarter" idx="12"/>
          </p:nvPr>
        </p:nvSpPr>
        <p:spPr/>
        <p:txBody>
          <a:bodyPr/>
          <a:lstStyle/>
          <a:p>
            <a:fld id="{B50D2CD9-256A-41CD-97C4-E1B3FF7BDE57}" type="slidenum">
              <a:rPr lang="en-US" smtClean="0"/>
              <a:t>‹#›</a:t>
            </a:fld>
            <a:endParaRPr lang="en-US"/>
          </a:p>
        </p:txBody>
      </p:sp>
    </p:spTree>
    <p:extLst>
      <p:ext uri="{BB962C8B-B14F-4D97-AF65-F5344CB8AC3E}">
        <p14:creationId xmlns:p14="http://schemas.microsoft.com/office/powerpoint/2010/main" val="61864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CFC20C-D920-4D8A-BCDE-B54486C0B4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8D1C0F-EA97-4410-8B94-15840EE293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409EF-8335-4CDA-A597-3AF4D0D968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098FB2-4C86-443B-B7F0-91A872353E18}" type="datetime1">
              <a:rPr lang="en-US" smtClean="0"/>
              <a:t>2/23/2019</a:t>
            </a:fld>
            <a:endParaRPr lang="en-US"/>
          </a:p>
        </p:txBody>
      </p:sp>
      <p:sp>
        <p:nvSpPr>
          <p:cNvPr id="5" name="Footer Placeholder 4">
            <a:extLst>
              <a:ext uri="{FF2B5EF4-FFF2-40B4-BE49-F238E27FC236}">
                <a16:creationId xmlns:a16="http://schemas.microsoft.com/office/drawing/2014/main" id="{3C926FB3-ECDA-42D1-9BA4-8F1CDDB57B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John Hubbard [@SecHubb]</a:t>
            </a:r>
          </a:p>
        </p:txBody>
      </p:sp>
      <p:sp>
        <p:nvSpPr>
          <p:cNvPr id="6" name="Slide Number Placeholder 5">
            <a:extLst>
              <a:ext uri="{FF2B5EF4-FFF2-40B4-BE49-F238E27FC236}">
                <a16:creationId xmlns:a16="http://schemas.microsoft.com/office/drawing/2014/main" id="{68C8D9F5-721F-47F6-908B-FE1B0958D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D2CD9-256A-41CD-97C4-E1B3FF7BDE57}" type="slidenum">
              <a:rPr lang="en-US" smtClean="0"/>
              <a:t>‹#›</a:t>
            </a:fld>
            <a:endParaRPr lang="en-US"/>
          </a:p>
        </p:txBody>
      </p:sp>
    </p:spTree>
    <p:extLst>
      <p:ext uri="{BB962C8B-B14F-4D97-AF65-F5344CB8AC3E}">
        <p14:creationId xmlns:p14="http://schemas.microsoft.com/office/powerpoint/2010/main" val="2559196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ommons.wikimedia.org/wiki/File:High-contrast-network-server.svg"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www.dixmois.fr/une-activite-pour-la-rentree-les-elements-essentiels-de-cette-classe-a49226666/"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xhere.com/en/photo/1272588"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cooking.stackexchange.com/questions/44736/how-to-cleanly-slice-hard-boiled-eggs" TargetMode="External"/><Relationship Id="rId7"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commons.wikimedia.org/wiki/File:High-contrast-network-server.sv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www.dixmois.fr/une-activite-pour-la-rentree-les-elements-essentiels-de-cette-classe-a49226666/"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ecHubb/SecShell_Dem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commons.wikimedia.org/wiki/File:High-contrast-network-server.sv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www.dixmois.fr/une-activite-pour-la-rentree-les-elements-essentiels-de-cette-classe-a49226666/" TargetMode="Externa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commons.wikimedia.org/wiki/File:High-contrast-network-server.sv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www.dixmois.fr/une-activite-pour-la-rentree-les-elements-essentiels-de-cette-classe-a49226666/" TargetMode="Externa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commons.wikimedia.org/wiki/File:High-contrast-network-server.svg" TargetMode="External"/><Relationship Id="rId5" Type="http://schemas.openxmlformats.org/officeDocument/2006/relationships/image" Target="../media/image14.png"/><Relationship Id="rId4" Type="http://schemas.openxmlformats.org/officeDocument/2006/relationships/hyperlink" Target="http://www.dixmois.fr/une-activite-pour-la-rentree-les-elements-essentiels-de-cette-classe-a4922666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commons.wikimedia.org/wiki/File:High-contrast-network-server.svg" TargetMode="External"/><Relationship Id="rId5" Type="http://schemas.openxmlformats.org/officeDocument/2006/relationships/image" Target="../media/image14.png"/><Relationship Id="rId4" Type="http://schemas.openxmlformats.org/officeDocument/2006/relationships/hyperlink" Target="http://www.dixmois.fr/une-activite-pour-la-rentree-les-elements-essentiels-de-cette-classe-a4922666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commons.wikimedia.org/wiki/File:High-contrast-network-server.svg" TargetMode="External"/><Relationship Id="rId5" Type="http://schemas.openxmlformats.org/officeDocument/2006/relationships/image" Target="../media/image14.png"/><Relationship Id="rId4" Type="http://schemas.openxmlformats.org/officeDocument/2006/relationships/hyperlink" Target="http://www.dixmois.fr/une-activite-pour-la-rentree-les-elements-essentiels-de-cette-classe-a49226666/"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amp;ehk=lEBHEhWtqbZHIttTh4uyqw&amp;r=0&amp;pid=OfficeInsert"/><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en.wikipedia.org/wiki/Buck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sv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8.png"/><Relationship Id="rId4" Type="http://schemas.openxmlformats.org/officeDocument/2006/relationships/diagramQuickStyle" Target="../diagrams/quickStyle3.xml"/><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57.sv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commons.wikimedia.org/wiki/File:Question_mark_alternate.p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4F2F4E-86B2-4497-A25B-240B2F8586CD}"/>
              </a:ext>
            </a:extLst>
          </p:cNvPr>
          <p:cNvSpPr>
            <a:spLocks noGrp="1"/>
          </p:cNvSpPr>
          <p:nvPr>
            <p:ph type="ctrTitle"/>
          </p:nvPr>
        </p:nvSpPr>
        <p:spPr>
          <a:xfrm>
            <a:off x="3045368" y="2043663"/>
            <a:ext cx="6105194" cy="2031055"/>
          </a:xfrm>
        </p:spPr>
        <p:txBody>
          <a:bodyPr>
            <a:noAutofit/>
          </a:bodyPr>
          <a:lstStyle/>
          <a:p>
            <a:r>
              <a:rPr lang="en-US" sz="4800" dirty="0">
                <a:solidFill>
                  <a:srgbClr val="FFFFFF"/>
                </a:solidFill>
                <a:latin typeface="Arial Black" panose="020B0A04020102020204" pitchFamily="34" charset="0"/>
              </a:rPr>
              <a:t>The Elastic Stack as a SIEM</a:t>
            </a:r>
          </a:p>
        </p:txBody>
      </p:sp>
      <p:sp>
        <p:nvSpPr>
          <p:cNvPr id="3" name="Subtitle 2">
            <a:extLst>
              <a:ext uri="{FF2B5EF4-FFF2-40B4-BE49-F238E27FC236}">
                <a16:creationId xmlns:a16="http://schemas.microsoft.com/office/drawing/2014/main" id="{BEDF51E1-932C-4E28-8FE7-4F2F569F7168}"/>
              </a:ext>
            </a:extLst>
          </p:cNvPr>
          <p:cNvSpPr>
            <a:spLocks noGrp="1"/>
          </p:cNvSpPr>
          <p:nvPr>
            <p:ph type="subTitle" idx="1"/>
          </p:nvPr>
        </p:nvSpPr>
        <p:spPr>
          <a:xfrm>
            <a:off x="3045368" y="4074718"/>
            <a:ext cx="6105194" cy="682079"/>
          </a:xfrm>
        </p:spPr>
        <p:txBody>
          <a:bodyPr>
            <a:normAutofit/>
          </a:bodyPr>
          <a:lstStyle/>
          <a:p>
            <a:r>
              <a:rPr lang="en-US" dirty="0">
                <a:solidFill>
                  <a:srgbClr val="FFFFFF"/>
                </a:solidFill>
              </a:rPr>
              <a:t>Philly Security Shell 2019</a:t>
            </a:r>
          </a:p>
        </p:txBody>
      </p:sp>
    </p:spTree>
    <p:extLst>
      <p:ext uri="{BB962C8B-B14F-4D97-AF65-F5344CB8AC3E}">
        <p14:creationId xmlns:p14="http://schemas.microsoft.com/office/powerpoint/2010/main" val="1531953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6589518" y="2320948"/>
            <a:ext cx="1539362" cy="914400"/>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2000" dirty="0" err="1"/>
              <a:t>Winlogbeat</a:t>
            </a:r>
            <a:endParaRPr lang="en-US" sz="2000" dirty="0"/>
          </a:p>
        </p:txBody>
      </p:sp>
      <p:sp>
        <p:nvSpPr>
          <p:cNvPr id="2" name="Title 1"/>
          <p:cNvSpPr>
            <a:spLocks noGrp="1"/>
          </p:cNvSpPr>
          <p:nvPr>
            <p:ph type="title"/>
          </p:nvPr>
        </p:nvSpPr>
        <p:spPr/>
        <p:txBody>
          <a:bodyPr>
            <a:normAutofit/>
          </a:bodyPr>
          <a:lstStyle/>
          <a:p>
            <a:r>
              <a:rPr lang="en-US" dirty="0">
                <a:latin typeface="Arial Black" panose="020B0A04020102020204" pitchFamily="34" charset="0"/>
              </a:rPr>
              <a:t>Beats Agents</a:t>
            </a:r>
          </a:p>
        </p:txBody>
      </p:sp>
      <p:sp>
        <p:nvSpPr>
          <p:cNvPr id="3" name="Content Placeholder 2"/>
          <p:cNvSpPr>
            <a:spLocks noGrp="1"/>
          </p:cNvSpPr>
          <p:nvPr>
            <p:ph idx="1"/>
          </p:nvPr>
        </p:nvSpPr>
        <p:spPr/>
        <p:txBody>
          <a:bodyPr>
            <a:normAutofit/>
          </a:bodyPr>
          <a:lstStyle/>
          <a:p>
            <a:pPr marL="0" lvl="1" indent="0">
              <a:buSzTx/>
              <a:buNone/>
            </a:pPr>
            <a:r>
              <a:rPr lang="en-US" sz="2800" dirty="0"/>
              <a:t>Lightweight log agents written in Go</a:t>
            </a:r>
          </a:p>
          <a:p>
            <a:pPr marL="342900" lvl="1" indent="-342900">
              <a:buSzTx/>
            </a:pPr>
            <a:r>
              <a:rPr lang="en-US" sz="2800" b="1" dirty="0"/>
              <a:t>Filebeat</a:t>
            </a:r>
          </a:p>
          <a:p>
            <a:pPr marL="342900" lvl="1" indent="-342900">
              <a:buSzTx/>
            </a:pPr>
            <a:r>
              <a:rPr lang="en-US" sz="2800" b="1" dirty="0"/>
              <a:t>Winlogbeat</a:t>
            </a:r>
          </a:p>
          <a:p>
            <a:pPr marL="342900" lvl="1" indent="-342900">
              <a:buSzTx/>
            </a:pPr>
            <a:r>
              <a:rPr lang="en-US" sz="2800" b="1" dirty="0"/>
              <a:t>Packetbeat</a:t>
            </a:r>
          </a:p>
          <a:p>
            <a:pPr marL="342900" lvl="1" indent="-342900">
              <a:buSzTx/>
            </a:pPr>
            <a:r>
              <a:rPr lang="en-US" sz="2800" b="1" dirty="0"/>
              <a:t>Auditbeat</a:t>
            </a:r>
          </a:p>
          <a:p>
            <a:pPr marL="342900" lvl="1" indent="-342900">
              <a:buSzTx/>
            </a:pPr>
            <a:r>
              <a:rPr lang="en-US" sz="2800" dirty="0" err="1"/>
              <a:t>Functionbeat</a:t>
            </a:r>
            <a:endParaRPr lang="en-US" sz="2800" dirty="0"/>
          </a:p>
          <a:p>
            <a:pPr marL="342900" lvl="1" indent="-342900">
              <a:buSzTx/>
            </a:pPr>
            <a:r>
              <a:rPr lang="en-US" sz="2800" dirty="0" err="1"/>
              <a:t>Journalbeat</a:t>
            </a:r>
            <a:endParaRPr lang="en-US" sz="2800" dirty="0"/>
          </a:p>
          <a:p>
            <a:pPr marL="342900" lvl="1" indent="-342900">
              <a:buSzTx/>
            </a:pPr>
            <a:r>
              <a:rPr lang="en-US" sz="2800" dirty="0"/>
              <a:t>Community Beats</a:t>
            </a:r>
          </a:p>
        </p:txBody>
      </p:sp>
      <p:sp>
        <p:nvSpPr>
          <p:cNvPr id="9" name="Rectangle 8"/>
          <p:cNvSpPr/>
          <p:nvPr/>
        </p:nvSpPr>
        <p:spPr>
          <a:xfrm>
            <a:off x="9863568" y="2316781"/>
            <a:ext cx="1185936" cy="916259"/>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2000" dirty="0" err="1"/>
              <a:t>Filebeat</a:t>
            </a:r>
            <a:endParaRPr lang="en-US" sz="2000" dirty="0"/>
          </a:p>
        </p:txBody>
      </p:sp>
      <p:cxnSp>
        <p:nvCxnSpPr>
          <p:cNvPr id="11" name="Straight Arrow Connector 10"/>
          <p:cNvCxnSpPr>
            <a:cxnSpLocks/>
            <a:stCxn id="23" idx="2"/>
          </p:cNvCxnSpPr>
          <p:nvPr/>
        </p:nvCxnSpPr>
        <p:spPr>
          <a:xfrm flipH="1">
            <a:off x="7354610" y="3235348"/>
            <a:ext cx="4589" cy="130750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3"/>
          <a:stretch>
            <a:fillRect/>
          </a:stretch>
        </p:blipFill>
        <p:spPr>
          <a:xfrm>
            <a:off x="10186830" y="2377655"/>
            <a:ext cx="539412" cy="590299"/>
          </a:xfrm>
          <a:prstGeom prst="rect">
            <a:avLst/>
          </a:prstGeom>
        </p:spPr>
      </p:pic>
      <p:pic>
        <p:nvPicPr>
          <p:cNvPr id="16" name="Picture 15"/>
          <p:cNvPicPr>
            <a:picLocks noChangeAspect="1"/>
          </p:cNvPicPr>
          <p:nvPr/>
        </p:nvPicPr>
        <p:blipFill>
          <a:blip r:embed="rId4"/>
          <a:stretch>
            <a:fillRect/>
          </a:stretch>
        </p:blipFill>
        <p:spPr>
          <a:xfrm>
            <a:off x="7077783" y="2377655"/>
            <a:ext cx="571063" cy="533592"/>
          </a:xfrm>
          <a:prstGeom prst="rect">
            <a:avLst/>
          </a:prstGeom>
        </p:spPr>
      </p:pic>
      <p:sp>
        <p:nvSpPr>
          <p:cNvPr id="26" name="Rectangle 25"/>
          <p:cNvSpPr/>
          <p:nvPr/>
        </p:nvSpPr>
        <p:spPr>
          <a:xfrm>
            <a:off x="8198803" y="2312693"/>
            <a:ext cx="1594841" cy="920347"/>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2000" dirty="0" err="1"/>
              <a:t>Packetbeat</a:t>
            </a:r>
            <a:endParaRPr lang="en-US" sz="2000" dirty="0"/>
          </a:p>
        </p:txBody>
      </p:sp>
      <p:pic>
        <p:nvPicPr>
          <p:cNvPr id="18" name="Picture 17"/>
          <p:cNvPicPr>
            <a:picLocks noChangeAspect="1"/>
          </p:cNvPicPr>
          <p:nvPr/>
        </p:nvPicPr>
        <p:blipFill>
          <a:blip r:embed="rId5"/>
          <a:stretch>
            <a:fillRect/>
          </a:stretch>
        </p:blipFill>
        <p:spPr>
          <a:xfrm>
            <a:off x="8753260" y="2351950"/>
            <a:ext cx="572936" cy="543728"/>
          </a:xfrm>
          <a:prstGeom prst="rect">
            <a:avLst/>
          </a:prstGeom>
        </p:spPr>
      </p:pic>
      <p:pic>
        <p:nvPicPr>
          <p:cNvPr id="29" name="Picture 8" descr="ttps://s3.amazonaws.com/production-wordpress-assets/blog/wp-content/uploads/2017/03/28114048/Logstash-L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454" y="4576538"/>
            <a:ext cx="3663538" cy="1447363"/>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p:cNvCxnSpPr>
            <a:cxnSpLocks/>
            <a:stCxn id="26" idx="2"/>
            <a:endCxn id="29" idx="0"/>
          </p:cNvCxnSpPr>
          <p:nvPr/>
        </p:nvCxnSpPr>
        <p:spPr>
          <a:xfrm flipH="1">
            <a:off x="8996223" y="3233040"/>
            <a:ext cx="1" cy="134349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cxnSpLocks/>
            <a:stCxn id="9" idx="2"/>
          </p:cNvCxnSpPr>
          <p:nvPr/>
        </p:nvCxnSpPr>
        <p:spPr>
          <a:xfrm>
            <a:off x="10456536" y="3233040"/>
            <a:ext cx="0" cy="138413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pic>
        <p:nvPicPr>
          <p:cNvPr id="19" name="Picture 2" desc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0719" y="1004759"/>
            <a:ext cx="2631007" cy="12482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0347355-CA49-4A88-B214-993229835BD4}"/>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3822424C-8AC5-4EB5-A16F-418B779B3999}"/>
              </a:ext>
            </a:extLst>
          </p:cNvPr>
          <p:cNvSpPr>
            <a:spLocks noGrp="1"/>
          </p:cNvSpPr>
          <p:nvPr>
            <p:ph type="sldNum" sz="quarter" idx="12"/>
          </p:nvPr>
        </p:nvSpPr>
        <p:spPr/>
        <p:txBody>
          <a:bodyPr/>
          <a:lstStyle/>
          <a:p>
            <a:fld id="{B50D2CD9-256A-41CD-97C4-E1B3FF7BDE57}" type="slidenum">
              <a:rPr lang="en-US" smtClean="0"/>
              <a:t>10</a:t>
            </a:fld>
            <a:endParaRPr lang="en-US"/>
          </a:p>
        </p:txBody>
      </p:sp>
    </p:spTree>
    <p:extLst>
      <p:ext uri="{BB962C8B-B14F-4D97-AF65-F5344CB8AC3E}">
        <p14:creationId xmlns:p14="http://schemas.microsoft.com/office/powerpoint/2010/main" val="90473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C68-EF05-4852-8D81-67627E8D64A1}"/>
              </a:ext>
            </a:extLst>
          </p:cNvPr>
          <p:cNvSpPr>
            <a:spLocks noGrp="1"/>
          </p:cNvSpPr>
          <p:nvPr>
            <p:ph type="ctrTitle"/>
          </p:nvPr>
        </p:nvSpPr>
        <p:spPr/>
        <p:txBody>
          <a:bodyPr/>
          <a:lstStyle/>
          <a:p>
            <a:r>
              <a:rPr lang="en-US" dirty="0">
                <a:latin typeface="Arial Black" panose="020B0A04020102020204" pitchFamily="34" charset="0"/>
              </a:rPr>
              <a:t>Elasticsearch Architecture</a:t>
            </a:r>
          </a:p>
        </p:txBody>
      </p:sp>
      <p:sp>
        <p:nvSpPr>
          <p:cNvPr id="3" name="Subtitle 2">
            <a:extLst>
              <a:ext uri="{FF2B5EF4-FFF2-40B4-BE49-F238E27FC236}">
                <a16:creationId xmlns:a16="http://schemas.microsoft.com/office/drawing/2014/main" id="{F89FF37E-830F-47A9-AFCF-558BFC07C25A}"/>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B18416A7-466F-4608-BF9C-28F22BCBA7A0}"/>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0BFBB589-249F-49D7-BAD8-6A6F8477FE7A}"/>
              </a:ext>
            </a:extLst>
          </p:cNvPr>
          <p:cNvSpPr>
            <a:spLocks noGrp="1"/>
          </p:cNvSpPr>
          <p:nvPr>
            <p:ph type="sldNum" sz="quarter" idx="12"/>
          </p:nvPr>
        </p:nvSpPr>
        <p:spPr/>
        <p:txBody>
          <a:bodyPr/>
          <a:lstStyle/>
          <a:p>
            <a:fld id="{B50D2CD9-256A-41CD-97C4-E1B3FF7BDE57}" type="slidenum">
              <a:rPr lang="en-US" smtClean="0"/>
              <a:t>11</a:t>
            </a:fld>
            <a:endParaRPr lang="en-US"/>
          </a:p>
        </p:txBody>
      </p:sp>
    </p:spTree>
    <p:extLst>
      <p:ext uri="{BB962C8B-B14F-4D97-AF65-F5344CB8AC3E}">
        <p14:creationId xmlns:p14="http://schemas.microsoft.com/office/powerpoint/2010/main" val="43238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Clusters, Nodes, and Indices</a:t>
            </a:r>
          </a:p>
        </p:txBody>
      </p:sp>
      <p:sp>
        <p:nvSpPr>
          <p:cNvPr id="8" name="Rectangle 7">
            <a:extLst>
              <a:ext uri="{FF2B5EF4-FFF2-40B4-BE49-F238E27FC236}">
                <a16:creationId xmlns:a16="http://schemas.microsoft.com/office/drawing/2014/main" id="{B30A5246-201C-4D47-8A41-0A099DE71DCD}"/>
              </a:ext>
            </a:extLst>
          </p:cNvPr>
          <p:cNvSpPr/>
          <p:nvPr/>
        </p:nvSpPr>
        <p:spPr>
          <a:xfrm>
            <a:off x="1747530" y="5169372"/>
            <a:ext cx="1428596" cy="523220"/>
          </a:xfrm>
          <a:prstGeom prst="rect">
            <a:avLst/>
          </a:prstGeom>
        </p:spPr>
        <p:txBody>
          <a:bodyPr wrap="none">
            <a:spAutoFit/>
          </a:bodyPr>
          <a:lstStyle/>
          <a:p>
            <a:r>
              <a:rPr lang="en-US" sz="2800" b="1" dirty="0">
                <a:latin typeface="Gill Sans MT" panose="020B0502020104020203" pitchFamily="34" charset="0"/>
              </a:rPr>
              <a:t>Cluster</a:t>
            </a:r>
            <a:endParaRPr lang="en-US" sz="2800" dirty="0">
              <a:latin typeface="Gill Sans MT" panose="020B0502020104020203" pitchFamily="34" charset="0"/>
            </a:endParaRPr>
          </a:p>
        </p:txBody>
      </p:sp>
      <p:sp>
        <p:nvSpPr>
          <p:cNvPr id="9" name="Rectangle 8">
            <a:extLst>
              <a:ext uri="{FF2B5EF4-FFF2-40B4-BE49-F238E27FC236}">
                <a16:creationId xmlns:a16="http://schemas.microsoft.com/office/drawing/2014/main" id="{E8C5B08D-5D89-4F5E-AAE3-6267721E4FFF}"/>
              </a:ext>
            </a:extLst>
          </p:cNvPr>
          <p:cNvSpPr/>
          <p:nvPr/>
        </p:nvSpPr>
        <p:spPr>
          <a:xfrm>
            <a:off x="5439332" y="5169372"/>
            <a:ext cx="1109599" cy="523220"/>
          </a:xfrm>
          <a:prstGeom prst="rect">
            <a:avLst/>
          </a:prstGeom>
        </p:spPr>
        <p:txBody>
          <a:bodyPr wrap="none">
            <a:spAutoFit/>
          </a:bodyPr>
          <a:lstStyle/>
          <a:p>
            <a:r>
              <a:rPr lang="en-US" sz="2800" b="1" dirty="0">
                <a:latin typeface="Gill Sans MT" panose="020B0502020104020203" pitchFamily="34" charset="0"/>
              </a:rPr>
              <a:t>Node</a:t>
            </a:r>
            <a:endParaRPr lang="en-US" sz="2800" dirty="0">
              <a:latin typeface="Gill Sans MT" panose="020B0502020104020203" pitchFamily="34" charset="0"/>
            </a:endParaRPr>
          </a:p>
        </p:txBody>
      </p:sp>
      <p:sp>
        <p:nvSpPr>
          <p:cNvPr id="12" name="Rectangle 11">
            <a:extLst>
              <a:ext uri="{FF2B5EF4-FFF2-40B4-BE49-F238E27FC236}">
                <a16:creationId xmlns:a16="http://schemas.microsoft.com/office/drawing/2014/main" id="{44D2E40B-72AF-4E52-9577-DF86CA12422B}"/>
              </a:ext>
            </a:extLst>
          </p:cNvPr>
          <p:cNvSpPr/>
          <p:nvPr/>
        </p:nvSpPr>
        <p:spPr>
          <a:xfrm>
            <a:off x="9384467" y="5169372"/>
            <a:ext cx="1354858" cy="523220"/>
          </a:xfrm>
          <a:prstGeom prst="rect">
            <a:avLst/>
          </a:prstGeom>
        </p:spPr>
        <p:txBody>
          <a:bodyPr wrap="none">
            <a:spAutoFit/>
          </a:bodyPr>
          <a:lstStyle/>
          <a:p>
            <a:r>
              <a:rPr lang="en-US" sz="2800" b="1" dirty="0">
                <a:latin typeface="Gill Sans MT" panose="020B0502020104020203" pitchFamily="34" charset="0"/>
              </a:rPr>
              <a:t>Indices</a:t>
            </a:r>
            <a:endParaRPr lang="en-US" sz="2800" dirty="0">
              <a:latin typeface="Gill Sans MT" panose="020B0502020104020203" pitchFamily="34" charset="0"/>
            </a:endParaRPr>
          </a:p>
        </p:txBody>
      </p:sp>
      <p:pic>
        <p:nvPicPr>
          <p:cNvPr id="7" name="Picture 6" descr="A close up of a black background&#10;&#10;Description generated with high confidence">
            <a:extLst>
              <a:ext uri="{FF2B5EF4-FFF2-40B4-BE49-F238E27FC236}">
                <a16:creationId xmlns:a16="http://schemas.microsoft.com/office/drawing/2014/main" id="{9692F4BE-8F57-429D-870A-AAA9ED35965F}"/>
              </a:ext>
            </a:extLst>
          </p:cNvPr>
          <p:cNvPicPr>
            <a:picLocks noChangeAspect="1"/>
          </p:cNvPicPr>
          <p:nvPr/>
        </p:nvPicPr>
        <p:blipFill>
          <a:blip r:embed="rId3"/>
          <a:stretch>
            <a:fillRect/>
          </a:stretch>
        </p:blipFill>
        <p:spPr>
          <a:xfrm>
            <a:off x="9054514" y="4162589"/>
            <a:ext cx="910403" cy="910403"/>
          </a:xfrm>
          <a:prstGeom prst="rect">
            <a:avLst/>
          </a:prstGeom>
        </p:spPr>
      </p:pic>
      <p:pic>
        <p:nvPicPr>
          <p:cNvPr id="10" name="Picture 9" descr="A picture containing plate&#10;&#10;Description automatically generated">
            <a:extLst>
              <a:ext uri="{FF2B5EF4-FFF2-40B4-BE49-F238E27FC236}">
                <a16:creationId xmlns:a16="http://schemas.microsoft.com/office/drawing/2014/main" id="{782C428D-8B2E-4C91-A02D-EBDEE1213A8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85355" y="3116166"/>
            <a:ext cx="2017552" cy="2017552"/>
          </a:xfrm>
          <a:prstGeom prst="rect">
            <a:avLst/>
          </a:prstGeom>
        </p:spPr>
      </p:pic>
      <p:pic>
        <p:nvPicPr>
          <p:cNvPr id="18" name="Picture 17" descr="A picture containing plate&#10;&#10;Description automatically generated">
            <a:extLst>
              <a:ext uri="{FF2B5EF4-FFF2-40B4-BE49-F238E27FC236}">
                <a16:creationId xmlns:a16="http://schemas.microsoft.com/office/drawing/2014/main" id="{3BAF3F62-5302-4EA9-A5FE-54AC16D05EB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97946" y="3239695"/>
            <a:ext cx="989937" cy="989937"/>
          </a:xfrm>
          <a:prstGeom prst="rect">
            <a:avLst/>
          </a:prstGeom>
        </p:spPr>
      </p:pic>
      <p:pic>
        <p:nvPicPr>
          <p:cNvPr id="19" name="Picture 18" descr="A picture containing plate&#10;&#10;Description automatically generated">
            <a:extLst>
              <a:ext uri="{FF2B5EF4-FFF2-40B4-BE49-F238E27FC236}">
                <a16:creationId xmlns:a16="http://schemas.microsoft.com/office/drawing/2014/main" id="{77D389F3-157C-4988-9085-B89014B5877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487883" y="3239695"/>
            <a:ext cx="989937" cy="989937"/>
          </a:xfrm>
          <a:prstGeom prst="rect">
            <a:avLst/>
          </a:prstGeom>
        </p:spPr>
      </p:pic>
      <p:pic>
        <p:nvPicPr>
          <p:cNvPr id="20" name="Picture 19" descr="A picture containing plate&#10;&#10;Description automatically generated">
            <a:extLst>
              <a:ext uri="{FF2B5EF4-FFF2-40B4-BE49-F238E27FC236}">
                <a16:creationId xmlns:a16="http://schemas.microsoft.com/office/drawing/2014/main" id="{EC481BDA-CA81-4B88-B964-DBFC573D8E0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08614" y="4179435"/>
            <a:ext cx="989937" cy="989937"/>
          </a:xfrm>
          <a:prstGeom prst="rect">
            <a:avLst/>
          </a:prstGeom>
        </p:spPr>
      </p:pic>
      <p:pic>
        <p:nvPicPr>
          <p:cNvPr id="21" name="Picture 20" descr="A picture containing plate&#10;&#10;Description automatically generated">
            <a:extLst>
              <a:ext uri="{FF2B5EF4-FFF2-40B4-BE49-F238E27FC236}">
                <a16:creationId xmlns:a16="http://schemas.microsoft.com/office/drawing/2014/main" id="{D4868FC5-4212-4CEA-88E3-67F7F2535A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498551" y="4179435"/>
            <a:ext cx="989937" cy="989937"/>
          </a:xfrm>
          <a:prstGeom prst="rect">
            <a:avLst/>
          </a:prstGeom>
        </p:spPr>
      </p:pic>
      <p:pic>
        <p:nvPicPr>
          <p:cNvPr id="22" name="Picture 21" descr="A picture containing plate&#10;&#10;Description automatically generated">
            <a:extLst>
              <a:ext uri="{FF2B5EF4-FFF2-40B4-BE49-F238E27FC236}">
                <a16:creationId xmlns:a16="http://schemas.microsoft.com/office/drawing/2014/main" id="{5DEF8C8F-24DF-49DA-B365-0F0F979DFF1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87278" y="2249758"/>
            <a:ext cx="989937" cy="989937"/>
          </a:xfrm>
          <a:prstGeom prst="rect">
            <a:avLst/>
          </a:prstGeom>
        </p:spPr>
      </p:pic>
      <p:pic>
        <p:nvPicPr>
          <p:cNvPr id="23" name="Picture 22" descr="A picture containing plate&#10;&#10;Description automatically generated">
            <a:extLst>
              <a:ext uri="{FF2B5EF4-FFF2-40B4-BE49-F238E27FC236}">
                <a16:creationId xmlns:a16="http://schemas.microsoft.com/office/drawing/2014/main" id="{5644C86E-4698-4281-A708-DCCF1D368FA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477215" y="2249758"/>
            <a:ext cx="989937" cy="989937"/>
          </a:xfrm>
          <a:prstGeom prst="rect">
            <a:avLst/>
          </a:prstGeom>
        </p:spPr>
      </p:pic>
      <p:cxnSp>
        <p:nvCxnSpPr>
          <p:cNvPr id="25" name="Straight Arrow Connector 24">
            <a:extLst>
              <a:ext uri="{FF2B5EF4-FFF2-40B4-BE49-F238E27FC236}">
                <a16:creationId xmlns:a16="http://schemas.microsoft.com/office/drawing/2014/main" id="{51BB4FA0-3476-4584-B963-475C9C1E6C7E}"/>
              </a:ext>
            </a:extLst>
          </p:cNvPr>
          <p:cNvCxnSpPr/>
          <p:nvPr/>
        </p:nvCxnSpPr>
        <p:spPr>
          <a:xfrm>
            <a:off x="3640822" y="4288102"/>
            <a:ext cx="1233181"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5E09D654-1B56-456E-A689-1D45F8237D80}"/>
              </a:ext>
            </a:extLst>
          </p:cNvPr>
          <p:cNvCxnSpPr/>
          <p:nvPr/>
        </p:nvCxnSpPr>
        <p:spPr>
          <a:xfrm>
            <a:off x="7207541" y="4288102"/>
            <a:ext cx="1233181"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Picture 26" descr="A close up of a black background&#10;&#10;Description generated with high confidence">
            <a:extLst>
              <a:ext uri="{FF2B5EF4-FFF2-40B4-BE49-F238E27FC236}">
                <a16:creationId xmlns:a16="http://schemas.microsoft.com/office/drawing/2014/main" id="{9783D025-D9DF-4015-8A1B-6FE34ACDA444}"/>
              </a:ext>
            </a:extLst>
          </p:cNvPr>
          <p:cNvPicPr>
            <a:picLocks noChangeAspect="1"/>
          </p:cNvPicPr>
          <p:nvPr/>
        </p:nvPicPr>
        <p:blipFill>
          <a:blip r:embed="rId3"/>
          <a:stretch>
            <a:fillRect/>
          </a:stretch>
        </p:blipFill>
        <p:spPr>
          <a:xfrm>
            <a:off x="10037127" y="4162589"/>
            <a:ext cx="910403" cy="910403"/>
          </a:xfrm>
          <a:prstGeom prst="rect">
            <a:avLst/>
          </a:prstGeom>
        </p:spPr>
      </p:pic>
      <p:pic>
        <p:nvPicPr>
          <p:cNvPr id="28" name="Picture 27" descr="A close up of a black background&#10;&#10;Description generated with high confidence">
            <a:extLst>
              <a:ext uri="{FF2B5EF4-FFF2-40B4-BE49-F238E27FC236}">
                <a16:creationId xmlns:a16="http://schemas.microsoft.com/office/drawing/2014/main" id="{17DFA0CD-EC22-48EC-93DE-B8AF1F04B957}"/>
              </a:ext>
            </a:extLst>
          </p:cNvPr>
          <p:cNvPicPr>
            <a:picLocks noChangeAspect="1"/>
          </p:cNvPicPr>
          <p:nvPr/>
        </p:nvPicPr>
        <p:blipFill>
          <a:blip r:embed="rId3"/>
          <a:stretch>
            <a:fillRect/>
          </a:stretch>
        </p:blipFill>
        <p:spPr>
          <a:xfrm>
            <a:off x="9054514" y="3149561"/>
            <a:ext cx="910403" cy="910403"/>
          </a:xfrm>
          <a:prstGeom prst="rect">
            <a:avLst/>
          </a:prstGeom>
        </p:spPr>
      </p:pic>
      <p:pic>
        <p:nvPicPr>
          <p:cNvPr id="29" name="Picture 28" descr="A close up of a black background&#10;&#10;Description generated with high confidence">
            <a:extLst>
              <a:ext uri="{FF2B5EF4-FFF2-40B4-BE49-F238E27FC236}">
                <a16:creationId xmlns:a16="http://schemas.microsoft.com/office/drawing/2014/main" id="{B59AD38D-EC50-48F0-80EC-C0CA5D41AEAD}"/>
              </a:ext>
            </a:extLst>
          </p:cNvPr>
          <p:cNvPicPr>
            <a:picLocks noChangeAspect="1"/>
          </p:cNvPicPr>
          <p:nvPr/>
        </p:nvPicPr>
        <p:blipFill>
          <a:blip r:embed="rId3"/>
          <a:stretch>
            <a:fillRect/>
          </a:stretch>
        </p:blipFill>
        <p:spPr>
          <a:xfrm>
            <a:off x="10061896" y="3143367"/>
            <a:ext cx="910403" cy="910403"/>
          </a:xfrm>
          <a:prstGeom prst="rect">
            <a:avLst/>
          </a:prstGeom>
        </p:spPr>
      </p:pic>
      <p:sp>
        <p:nvSpPr>
          <p:cNvPr id="3" name="Footer Placeholder 2">
            <a:extLst>
              <a:ext uri="{FF2B5EF4-FFF2-40B4-BE49-F238E27FC236}">
                <a16:creationId xmlns:a16="http://schemas.microsoft.com/office/drawing/2014/main" id="{E4F3E570-E7C7-474C-BBDD-1C7A1B4FE361}"/>
              </a:ext>
            </a:extLst>
          </p:cNvPr>
          <p:cNvSpPr>
            <a:spLocks noGrp="1"/>
          </p:cNvSpPr>
          <p:nvPr>
            <p:ph type="ftr" sz="quarter" idx="11"/>
          </p:nvPr>
        </p:nvSpPr>
        <p:spPr/>
        <p:txBody>
          <a:bodyPr/>
          <a:lstStyle/>
          <a:p>
            <a:r>
              <a:rPr lang="en-US"/>
              <a:t>John Hubbard [@SecHubb]</a:t>
            </a:r>
            <a:endParaRPr lang="en-US" dirty="0"/>
          </a:p>
        </p:txBody>
      </p:sp>
      <p:sp>
        <p:nvSpPr>
          <p:cNvPr id="4" name="Slide Number Placeholder 3">
            <a:extLst>
              <a:ext uri="{FF2B5EF4-FFF2-40B4-BE49-F238E27FC236}">
                <a16:creationId xmlns:a16="http://schemas.microsoft.com/office/drawing/2014/main" id="{65ECF780-FDA0-46B2-BBE7-FC2863D28B6C}"/>
              </a:ext>
            </a:extLst>
          </p:cNvPr>
          <p:cNvSpPr>
            <a:spLocks noGrp="1"/>
          </p:cNvSpPr>
          <p:nvPr>
            <p:ph type="sldNum" sz="quarter" idx="12"/>
          </p:nvPr>
        </p:nvSpPr>
        <p:spPr/>
        <p:txBody>
          <a:bodyPr/>
          <a:lstStyle/>
          <a:p>
            <a:fld id="{B50D2CD9-256A-41CD-97C4-E1B3FF7BDE57}" type="slidenum">
              <a:rPr lang="en-US" smtClean="0"/>
              <a:t>12</a:t>
            </a:fld>
            <a:endParaRPr lang="en-US"/>
          </a:p>
        </p:txBody>
      </p:sp>
    </p:spTree>
    <p:extLst>
      <p:ext uri="{BB962C8B-B14F-4D97-AF65-F5344CB8AC3E}">
        <p14:creationId xmlns:p14="http://schemas.microsoft.com/office/powerpoint/2010/main" val="201162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Index Creation Across Time</a:t>
            </a:r>
          </a:p>
        </p:txBody>
      </p:sp>
      <p:sp>
        <p:nvSpPr>
          <p:cNvPr id="8" name="Rectangle 7">
            <a:extLst>
              <a:ext uri="{FF2B5EF4-FFF2-40B4-BE49-F238E27FC236}">
                <a16:creationId xmlns:a16="http://schemas.microsoft.com/office/drawing/2014/main" id="{B30A5246-201C-4D47-8A41-0A099DE71DCD}"/>
              </a:ext>
            </a:extLst>
          </p:cNvPr>
          <p:cNvSpPr/>
          <p:nvPr/>
        </p:nvSpPr>
        <p:spPr>
          <a:xfrm>
            <a:off x="701908" y="2754641"/>
            <a:ext cx="2945230" cy="523220"/>
          </a:xfrm>
          <a:prstGeom prst="rect">
            <a:avLst/>
          </a:prstGeom>
        </p:spPr>
        <p:txBody>
          <a:bodyPr wrap="none">
            <a:spAutoFit/>
          </a:bodyPr>
          <a:lstStyle/>
          <a:p>
            <a:r>
              <a:rPr lang="en-US" sz="2800" b="1" dirty="0">
                <a:latin typeface="Gill Sans MT" panose="020B0502020104020203" pitchFamily="34" charset="0"/>
              </a:rPr>
              <a:t>Firewall-2018-01</a:t>
            </a:r>
            <a:endParaRPr lang="en-US" sz="2800" dirty="0">
              <a:latin typeface="Gill Sans MT" panose="020B0502020104020203" pitchFamily="34" charset="0"/>
            </a:endParaRPr>
          </a:p>
        </p:txBody>
      </p:sp>
      <p:pic>
        <p:nvPicPr>
          <p:cNvPr id="27" name="Picture 26" descr="A close up of a black background&#10;&#10;Description generated with high confidence">
            <a:extLst>
              <a:ext uri="{FF2B5EF4-FFF2-40B4-BE49-F238E27FC236}">
                <a16:creationId xmlns:a16="http://schemas.microsoft.com/office/drawing/2014/main" id="{9783D025-D9DF-4015-8A1B-6FE34ACDA444}"/>
              </a:ext>
            </a:extLst>
          </p:cNvPr>
          <p:cNvPicPr>
            <a:picLocks noChangeAspect="1"/>
          </p:cNvPicPr>
          <p:nvPr/>
        </p:nvPicPr>
        <p:blipFill>
          <a:blip r:embed="rId3"/>
          <a:stretch>
            <a:fillRect/>
          </a:stretch>
        </p:blipFill>
        <p:spPr>
          <a:xfrm>
            <a:off x="1532062" y="1690688"/>
            <a:ext cx="1033890" cy="1033890"/>
          </a:xfrm>
          <a:prstGeom prst="rect">
            <a:avLst/>
          </a:prstGeom>
        </p:spPr>
      </p:pic>
      <p:pic>
        <p:nvPicPr>
          <p:cNvPr id="17" name="Picture 16" descr="A close up of a black background&#10;&#10;Description generated with high confidence">
            <a:extLst>
              <a:ext uri="{FF2B5EF4-FFF2-40B4-BE49-F238E27FC236}">
                <a16:creationId xmlns:a16="http://schemas.microsoft.com/office/drawing/2014/main" id="{09BC29E7-AB65-4CEC-AD95-E6C504B54E17}"/>
              </a:ext>
            </a:extLst>
          </p:cNvPr>
          <p:cNvPicPr>
            <a:picLocks noChangeAspect="1"/>
          </p:cNvPicPr>
          <p:nvPr/>
        </p:nvPicPr>
        <p:blipFill>
          <a:blip r:embed="rId3"/>
          <a:stretch>
            <a:fillRect/>
          </a:stretch>
        </p:blipFill>
        <p:spPr>
          <a:xfrm>
            <a:off x="5392610" y="1690688"/>
            <a:ext cx="1033890" cy="1033890"/>
          </a:xfrm>
          <a:prstGeom prst="rect">
            <a:avLst/>
          </a:prstGeom>
        </p:spPr>
      </p:pic>
      <p:pic>
        <p:nvPicPr>
          <p:cNvPr id="18" name="Picture 17" descr="A close up of a black background&#10;&#10;Description generated with high confidence">
            <a:extLst>
              <a:ext uri="{FF2B5EF4-FFF2-40B4-BE49-F238E27FC236}">
                <a16:creationId xmlns:a16="http://schemas.microsoft.com/office/drawing/2014/main" id="{8DD127F9-C4EE-41CD-917C-98666E54856A}"/>
              </a:ext>
            </a:extLst>
          </p:cNvPr>
          <p:cNvPicPr>
            <a:picLocks noChangeAspect="1"/>
          </p:cNvPicPr>
          <p:nvPr/>
        </p:nvPicPr>
        <p:blipFill>
          <a:blip r:embed="rId3"/>
          <a:stretch>
            <a:fillRect/>
          </a:stretch>
        </p:blipFill>
        <p:spPr>
          <a:xfrm>
            <a:off x="9253159" y="1690688"/>
            <a:ext cx="1033890" cy="1033890"/>
          </a:xfrm>
          <a:prstGeom prst="rect">
            <a:avLst/>
          </a:prstGeom>
        </p:spPr>
      </p:pic>
      <p:sp>
        <p:nvSpPr>
          <p:cNvPr id="20" name="Rectangle 19">
            <a:extLst>
              <a:ext uri="{FF2B5EF4-FFF2-40B4-BE49-F238E27FC236}">
                <a16:creationId xmlns:a16="http://schemas.microsoft.com/office/drawing/2014/main" id="{4489CDA5-CC06-4D95-8F96-99684CB01634}"/>
              </a:ext>
            </a:extLst>
          </p:cNvPr>
          <p:cNvSpPr/>
          <p:nvPr/>
        </p:nvSpPr>
        <p:spPr>
          <a:xfrm>
            <a:off x="4436940" y="2754641"/>
            <a:ext cx="2945230" cy="523220"/>
          </a:xfrm>
          <a:prstGeom prst="rect">
            <a:avLst/>
          </a:prstGeom>
        </p:spPr>
        <p:txBody>
          <a:bodyPr wrap="none">
            <a:spAutoFit/>
          </a:bodyPr>
          <a:lstStyle/>
          <a:p>
            <a:r>
              <a:rPr lang="en-US" sz="2800" b="1" dirty="0">
                <a:latin typeface="Gill Sans MT" panose="020B0502020104020203" pitchFamily="34" charset="0"/>
              </a:rPr>
              <a:t>Firewall-2018-02</a:t>
            </a:r>
            <a:endParaRPr lang="en-US" sz="2800" dirty="0">
              <a:latin typeface="Gill Sans MT" panose="020B0502020104020203" pitchFamily="34" charset="0"/>
            </a:endParaRPr>
          </a:p>
        </p:txBody>
      </p:sp>
      <p:sp>
        <p:nvSpPr>
          <p:cNvPr id="21" name="Rectangle 20">
            <a:extLst>
              <a:ext uri="{FF2B5EF4-FFF2-40B4-BE49-F238E27FC236}">
                <a16:creationId xmlns:a16="http://schemas.microsoft.com/office/drawing/2014/main" id="{DD9785C2-A023-4BFC-B1E1-8737A772E6F7}"/>
              </a:ext>
            </a:extLst>
          </p:cNvPr>
          <p:cNvSpPr/>
          <p:nvPr/>
        </p:nvSpPr>
        <p:spPr>
          <a:xfrm>
            <a:off x="8297489" y="2754641"/>
            <a:ext cx="2945230" cy="523220"/>
          </a:xfrm>
          <a:prstGeom prst="rect">
            <a:avLst/>
          </a:prstGeom>
        </p:spPr>
        <p:txBody>
          <a:bodyPr wrap="none">
            <a:spAutoFit/>
          </a:bodyPr>
          <a:lstStyle/>
          <a:p>
            <a:r>
              <a:rPr lang="en-US" sz="2800" b="1" dirty="0">
                <a:latin typeface="Gill Sans MT" panose="020B0502020104020203" pitchFamily="34" charset="0"/>
              </a:rPr>
              <a:t>Firewall-2018-03</a:t>
            </a:r>
            <a:endParaRPr lang="en-US" sz="2800" dirty="0">
              <a:latin typeface="Gill Sans MT" panose="020B0502020104020203" pitchFamily="34" charset="0"/>
            </a:endParaRPr>
          </a:p>
        </p:txBody>
      </p:sp>
      <p:sp>
        <p:nvSpPr>
          <p:cNvPr id="23" name="Rectangle 22">
            <a:extLst>
              <a:ext uri="{FF2B5EF4-FFF2-40B4-BE49-F238E27FC236}">
                <a16:creationId xmlns:a16="http://schemas.microsoft.com/office/drawing/2014/main" id="{EF865A79-8AFF-4B42-937B-F21ED2CF2DFB}"/>
              </a:ext>
            </a:extLst>
          </p:cNvPr>
          <p:cNvSpPr/>
          <p:nvPr/>
        </p:nvSpPr>
        <p:spPr>
          <a:xfrm>
            <a:off x="927546" y="5167312"/>
            <a:ext cx="2242922" cy="523220"/>
          </a:xfrm>
          <a:prstGeom prst="rect">
            <a:avLst/>
          </a:prstGeom>
        </p:spPr>
        <p:txBody>
          <a:bodyPr wrap="none">
            <a:spAutoFit/>
          </a:bodyPr>
          <a:lstStyle/>
          <a:p>
            <a:r>
              <a:rPr lang="en-US" sz="2800" b="1" dirty="0">
                <a:latin typeface="Gill Sans MT" panose="020B0502020104020203" pitchFamily="34" charset="0"/>
              </a:rPr>
              <a:t>IDS-2018-01</a:t>
            </a:r>
            <a:endParaRPr lang="en-US" sz="2800" dirty="0">
              <a:latin typeface="Gill Sans MT" panose="020B0502020104020203" pitchFamily="34" charset="0"/>
            </a:endParaRPr>
          </a:p>
        </p:txBody>
      </p:sp>
      <p:cxnSp>
        <p:nvCxnSpPr>
          <p:cNvPr id="28" name="Straight Arrow Connector 27">
            <a:extLst>
              <a:ext uri="{FF2B5EF4-FFF2-40B4-BE49-F238E27FC236}">
                <a16:creationId xmlns:a16="http://schemas.microsoft.com/office/drawing/2014/main" id="{7652F34A-F7E9-4989-BADF-3E991317152C}"/>
              </a:ext>
            </a:extLst>
          </p:cNvPr>
          <p:cNvCxnSpPr>
            <a:cxnSpLocks/>
          </p:cNvCxnSpPr>
          <p:nvPr/>
        </p:nvCxnSpPr>
        <p:spPr>
          <a:xfrm>
            <a:off x="2049007" y="6223870"/>
            <a:ext cx="8018446"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9" name="Picture 28" descr="A close up of a black background&#10;&#10;Description generated with high confidence">
            <a:extLst>
              <a:ext uri="{FF2B5EF4-FFF2-40B4-BE49-F238E27FC236}">
                <a16:creationId xmlns:a16="http://schemas.microsoft.com/office/drawing/2014/main" id="{76DC6E4A-E1D2-4D15-BF2C-28BDD2D811DE}"/>
              </a:ext>
            </a:extLst>
          </p:cNvPr>
          <p:cNvPicPr>
            <a:picLocks noChangeAspect="1"/>
          </p:cNvPicPr>
          <p:nvPr/>
        </p:nvPicPr>
        <p:blipFill>
          <a:blip r:embed="rId3"/>
          <a:stretch>
            <a:fillRect/>
          </a:stretch>
        </p:blipFill>
        <p:spPr>
          <a:xfrm>
            <a:off x="1532062" y="4050141"/>
            <a:ext cx="1033890" cy="1033890"/>
          </a:xfrm>
          <a:prstGeom prst="rect">
            <a:avLst/>
          </a:prstGeom>
        </p:spPr>
      </p:pic>
      <p:pic>
        <p:nvPicPr>
          <p:cNvPr id="35" name="Picture 34" descr="A close up of a black background&#10;&#10;Description generated with high confidence">
            <a:extLst>
              <a:ext uri="{FF2B5EF4-FFF2-40B4-BE49-F238E27FC236}">
                <a16:creationId xmlns:a16="http://schemas.microsoft.com/office/drawing/2014/main" id="{AB3196E2-19ED-4C1A-8E98-E67FE020F866}"/>
              </a:ext>
            </a:extLst>
          </p:cNvPr>
          <p:cNvPicPr>
            <a:picLocks noChangeAspect="1"/>
          </p:cNvPicPr>
          <p:nvPr/>
        </p:nvPicPr>
        <p:blipFill>
          <a:blip r:embed="rId3"/>
          <a:stretch>
            <a:fillRect/>
          </a:stretch>
        </p:blipFill>
        <p:spPr>
          <a:xfrm>
            <a:off x="5392610" y="4050141"/>
            <a:ext cx="1033890" cy="1033890"/>
          </a:xfrm>
          <a:prstGeom prst="rect">
            <a:avLst/>
          </a:prstGeom>
        </p:spPr>
      </p:pic>
      <p:pic>
        <p:nvPicPr>
          <p:cNvPr id="36" name="Picture 35" descr="A close up of a black background&#10;&#10;Description generated with high confidence">
            <a:extLst>
              <a:ext uri="{FF2B5EF4-FFF2-40B4-BE49-F238E27FC236}">
                <a16:creationId xmlns:a16="http://schemas.microsoft.com/office/drawing/2014/main" id="{9E1CF322-B260-4A62-843B-BA360EAD6737}"/>
              </a:ext>
            </a:extLst>
          </p:cNvPr>
          <p:cNvPicPr>
            <a:picLocks noChangeAspect="1"/>
          </p:cNvPicPr>
          <p:nvPr/>
        </p:nvPicPr>
        <p:blipFill>
          <a:blip r:embed="rId3"/>
          <a:stretch>
            <a:fillRect/>
          </a:stretch>
        </p:blipFill>
        <p:spPr>
          <a:xfrm>
            <a:off x="9253159" y="4050141"/>
            <a:ext cx="1033890" cy="1033890"/>
          </a:xfrm>
          <a:prstGeom prst="rect">
            <a:avLst/>
          </a:prstGeom>
        </p:spPr>
      </p:pic>
      <p:sp>
        <p:nvSpPr>
          <p:cNvPr id="37" name="Rectangle 36">
            <a:extLst>
              <a:ext uri="{FF2B5EF4-FFF2-40B4-BE49-F238E27FC236}">
                <a16:creationId xmlns:a16="http://schemas.microsoft.com/office/drawing/2014/main" id="{7CF91E49-A6DA-4E98-8B0D-B8480BCD10EC}"/>
              </a:ext>
            </a:extLst>
          </p:cNvPr>
          <p:cNvSpPr/>
          <p:nvPr/>
        </p:nvSpPr>
        <p:spPr>
          <a:xfrm>
            <a:off x="4788094" y="5167312"/>
            <a:ext cx="2242922" cy="523220"/>
          </a:xfrm>
          <a:prstGeom prst="rect">
            <a:avLst/>
          </a:prstGeom>
        </p:spPr>
        <p:txBody>
          <a:bodyPr wrap="none">
            <a:spAutoFit/>
          </a:bodyPr>
          <a:lstStyle/>
          <a:p>
            <a:r>
              <a:rPr lang="en-US" sz="2800" b="1" dirty="0">
                <a:latin typeface="Gill Sans MT" panose="020B0502020104020203" pitchFamily="34" charset="0"/>
              </a:rPr>
              <a:t>IDS-2018-02</a:t>
            </a:r>
            <a:endParaRPr lang="en-US" sz="2800" dirty="0">
              <a:latin typeface="Gill Sans MT" panose="020B0502020104020203" pitchFamily="34" charset="0"/>
            </a:endParaRPr>
          </a:p>
        </p:txBody>
      </p:sp>
      <p:sp>
        <p:nvSpPr>
          <p:cNvPr id="38" name="Rectangle 37">
            <a:extLst>
              <a:ext uri="{FF2B5EF4-FFF2-40B4-BE49-F238E27FC236}">
                <a16:creationId xmlns:a16="http://schemas.microsoft.com/office/drawing/2014/main" id="{9E201654-173B-46B1-88EC-FFA4B4375296}"/>
              </a:ext>
            </a:extLst>
          </p:cNvPr>
          <p:cNvSpPr/>
          <p:nvPr/>
        </p:nvSpPr>
        <p:spPr>
          <a:xfrm>
            <a:off x="8648643" y="5156530"/>
            <a:ext cx="2242922" cy="523220"/>
          </a:xfrm>
          <a:prstGeom prst="rect">
            <a:avLst/>
          </a:prstGeom>
        </p:spPr>
        <p:txBody>
          <a:bodyPr wrap="none">
            <a:spAutoFit/>
          </a:bodyPr>
          <a:lstStyle/>
          <a:p>
            <a:r>
              <a:rPr lang="en-US" sz="2800" b="1" dirty="0">
                <a:latin typeface="Gill Sans MT" panose="020B0502020104020203" pitchFamily="34" charset="0"/>
              </a:rPr>
              <a:t>IDS-2018-03</a:t>
            </a:r>
            <a:endParaRPr lang="en-US" sz="2800" dirty="0">
              <a:latin typeface="Gill Sans MT" panose="020B0502020104020203" pitchFamily="34" charset="0"/>
            </a:endParaRPr>
          </a:p>
        </p:txBody>
      </p:sp>
      <p:sp>
        <p:nvSpPr>
          <p:cNvPr id="3" name="Footer Placeholder 2">
            <a:extLst>
              <a:ext uri="{FF2B5EF4-FFF2-40B4-BE49-F238E27FC236}">
                <a16:creationId xmlns:a16="http://schemas.microsoft.com/office/drawing/2014/main" id="{DF8CE4FE-51E3-4C55-8C8D-DBF29A91D515}"/>
              </a:ext>
            </a:extLst>
          </p:cNvPr>
          <p:cNvSpPr>
            <a:spLocks noGrp="1"/>
          </p:cNvSpPr>
          <p:nvPr>
            <p:ph type="ftr" sz="quarter" idx="11"/>
          </p:nvPr>
        </p:nvSpPr>
        <p:spPr/>
        <p:txBody>
          <a:bodyPr/>
          <a:lstStyle/>
          <a:p>
            <a:r>
              <a:rPr lang="en-US"/>
              <a:t>John Hubbard [@SecHubb]</a:t>
            </a:r>
            <a:endParaRPr lang="en-US" dirty="0"/>
          </a:p>
        </p:txBody>
      </p:sp>
      <p:sp>
        <p:nvSpPr>
          <p:cNvPr id="4" name="Slide Number Placeholder 3">
            <a:extLst>
              <a:ext uri="{FF2B5EF4-FFF2-40B4-BE49-F238E27FC236}">
                <a16:creationId xmlns:a16="http://schemas.microsoft.com/office/drawing/2014/main" id="{EBD962A1-B84E-460E-8F62-17BC957D2589}"/>
              </a:ext>
            </a:extLst>
          </p:cNvPr>
          <p:cNvSpPr>
            <a:spLocks noGrp="1"/>
          </p:cNvSpPr>
          <p:nvPr>
            <p:ph type="sldNum" sz="quarter" idx="12"/>
          </p:nvPr>
        </p:nvSpPr>
        <p:spPr/>
        <p:txBody>
          <a:bodyPr/>
          <a:lstStyle/>
          <a:p>
            <a:fld id="{B50D2CD9-256A-41CD-97C4-E1B3FF7BDE57}" type="slidenum">
              <a:rPr lang="en-US" smtClean="0"/>
              <a:t>13</a:t>
            </a:fld>
            <a:endParaRPr lang="en-US"/>
          </a:p>
        </p:txBody>
      </p:sp>
    </p:spTree>
    <p:extLst>
      <p:ext uri="{BB962C8B-B14F-4D97-AF65-F5344CB8AC3E}">
        <p14:creationId xmlns:p14="http://schemas.microsoft.com/office/powerpoint/2010/main" val="1105355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Shards and Documents</a:t>
            </a:r>
          </a:p>
        </p:txBody>
      </p:sp>
      <p:sp>
        <p:nvSpPr>
          <p:cNvPr id="8" name="Rectangle 7">
            <a:extLst>
              <a:ext uri="{FF2B5EF4-FFF2-40B4-BE49-F238E27FC236}">
                <a16:creationId xmlns:a16="http://schemas.microsoft.com/office/drawing/2014/main" id="{B30A5246-201C-4D47-8A41-0A099DE71DCD}"/>
              </a:ext>
            </a:extLst>
          </p:cNvPr>
          <p:cNvSpPr/>
          <p:nvPr/>
        </p:nvSpPr>
        <p:spPr>
          <a:xfrm>
            <a:off x="1618377" y="4697939"/>
            <a:ext cx="1118896" cy="523220"/>
          </a:xfrm>
          <a:prstGeom prst="rect">
            <a:avLst/>
          </a:prstGeom>
        </p:spPr>
        <p:txBody>
          <a:bodyPr wrap="none">
            <a:spAutoFit/>
          </a:bodyPr>
          <a:lstStyle/>
          <a:p>
            <a:r>
              <a:rPr lang="en-US" sz="2800" b="1" dirty="0">
                <a:latin typeface="Gill Sans MT" panose="020B0502020104020203" pitchFamily="34" charset="0"/>
              </a:rPr>
              <a:t>Index</a:t>
            </a:r>
            <a:endParaRPr lang="en-US" sz="2800" dirty="0">
              <a:latin typeface="Gill Sans MT" panose="020B0502020104020203" pitchFamily="34" charset="0"/>
            </a:endParaRPr>
          </a:p>
        </p:txBody>
      </p:sp>
      <p:sp>
        <p:nvSpPr>
          <p:cNvPr id="9" name="Rectangle 8">
            <a:extLst>
              <a:ext uri="{FF2B5EF4-FFF2-40B4-BE49-F238E27FC236}">
                <a16:creationId xmlns:a16="http://schemas.microsoft.com/office/drawing/2014/main" id="{E8C5B08D-5D89-4F5E-AAE3-6267721E4FFF}"/>
              </a:ext>
            </a:extLst>
          </p:cNvPr>
          <p:cNvSpPr/>
          <p:nvPr/>
        </p:nvSpPr>
        <p:spPr>
          <a:xfrm>
            <a:off x="5076839" y="4697939"/>
            <a:ext cx="1320554" cy="523220"/>
          </a:xfrm>
          <a:prstGeom prst="rect">
            <a:avLst/>
          </a:prstGeom>
        </p:spPr>
        <p:txBody>
          <a:bodyPr wrap="none">
            <a:spAutoFit/>
          </a:bodyPr>
          <a:lstStyle/>
          <a:p>
            <a:r>
              <a:rPr lang="en-US" sz="2800" b="1" dirty="0">
                <a:latin typeface="Gill Sans MT" panose="020B0502020104020203" pitchFamily="34" charset="0"/>
              </a:rPr>
              <a:t>Shards</a:t>
            </a:r>
            <a:endParaRPr lang="en-US" sz="2800" dirty="0">
              <a:latin typeface="Gill Sans MT" panose="020B0502020104020203" pitchFamily="34" charset="0"/>
            </a:endParaRPr>
          </a:p>
        </p:txBody>
      </p:sp>
      <p:sp>
        <p:nvSpPr>
          <p:cNvPr id="12" name="Rectangle 11">
            <a:extLst>
              <a:ext uri="{FF2B5EF4-FFF2-40B4-BE49-F238E27FC236}">
                <a16:creationId xmlns:a16="http://schemas.microsoft.com/office/drawing/2014/main" id="{44D2E40B-72AF-4E52-9577-DF86CA12422B}"/>
              </a:ext>
            </a:extLst>
          </p:cNvPr>
          <p:cNvSpPr/>
          <p:nvPr/>
        </p:nvSpPr>
        <p:spPr>
          <a:xfrm>
            <a:off x="8854728" y="4697939"/>
            <a:ext cx="2129109" cy="523220"/>
          </a:xfrm>
          <a:prstGeom prst="rect">
            <a:avLst/>
          </a:prstGeom>
        </p:spPr>
        <p:txBody>
          <a:bodyPr wrap="none">
            <a:spAutoFit/>
          </a:bodyPr>
          <a:lstStyle/>
          <a:p>
            <a:r>
              <a:rPr lang="en-US" sz="2800" b="1" dirty="0">
                <a:latin typeface="Gill Sans MT" panose="020B0502020104020203" pitchFamily="34" charset="0"/>
              </a:rPr>
              <a:t>Documents</a:t>
            </a:r>
            <a:endParaRPr lang="en-US" sz="2800" dirty="0">
              <a:latin typeface="Gill Sans MT" panose="020B0502020104020203" pitchFamily="34" charset="0"/>
            </a:endParaRPr>
          </a:p>
        </p:txBody>
      </p:sp>
      <p:cxnSp>
        <p:nvCxnSpPr>
          <p:cNvPr id="25" name="Straight Arrow Connector 24">
            <a:extLst>
              <a:ext uri="{FF2B5EF4-FFF2-40B4-BE49-F238E27FC236}">
                <a16:creationId xmlns:a16="http://schemas.microsoft.com/office/drawing/2014/main" id="{51BB4FA0-3476-4584-B963-475C9C1E6C7E}"/>
              </a:ext>
            </a:extLst>
          </p:cNvPr>
          <p:cNvCxnSpPr/>
          <p:nvPr/>
        </p:nvCxnSpPr>
        <p:spPr>
          <a:xfrm>
            <a:off x="3229761" y="3816669"/>
            <a:ext cx="1233181"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5E09D654-1B56-456E-A689-1D45F8237D80}"/>
              </a:ext>
            </a:extLst>
          </p:cNvPr>
          <p:cNvCxnSpPr>
            <a:cxnSpLocks/>
            <a:stCxn id="30" idx="3"/>
          </p:cNvCxnSpPr>
          <p:nvPr/>
        </p:nvCxnSpPr>
        <p:spPr>
          <a:xfrm flipV="1">
            <a:off x="6870721" y="3816669"/>
            <a:ext cx="1771337" cy="314496"/>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Picture 26" descr="A close up of a black background&#10;&#10;Description generated with high confidence">
            <a:extLst>
              <a:ext uri="{FF2B5EF4-FFF2-40B4-BE49-F238E27FC236}">
                <a16:creationId xmlns:a16="http://schemas.microsoft.com/office/drawing/2014/main" id="{9783D025-D9DF-4015-8A1B-6FE34ACDA444}"/>
              </a:ext>
            </a:extLst>
          </p:cNvPr>
          <p:cNvPicPr>
            <a:picLocks noChangeAspect="1"/>
          </p:cNvPicPr>
          <p:nvPr/>
        </p:nvPicPr>
        <p:blipFill>
          <a:blip r:embed="rId3"/>
          <a:stretch>
            <a:fillRect/>
          </a:stretch>
        </p:blipFill>
        <p:spPr>
          <a:xfrm>
            <a:off x="1329362" y="2877432"/>
            <a:ext cx="1696926" cy="1696926"/>
          </a:xfrm>
          <a:prstGeom prst="rect">
            <a:avLst/>
          </a:prstGeom>
        </p:spPr>
      </p:pic>
      <p:pic>
        <p:nvPicPr>
          <p:cNvPr id="4" name="Picture 3">
            <a:extLst>
              <a:ext uri="{FF2B5EF4-FFF2-40B4-BE49-F238E27FC236}">
                <a16:creationId xmlns:a16="http://schemas.microsoft.com/office/drawing/2014/main" id="{820F9466-2D33-4D52-B9B0-C1CF663EA9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89875" y="2478205"/>
            <a:ext cx="1047241" cy="1026296"/>
          </a:xfrm>
          <a:prstGeom prst="rect">
            <a:avLst/>
          </a:prstGeom>
        </p:spPr>
      </p:pic>
      <p:pic>
        <p:nvPicPr>
          <p:cNvPr id="24" name="Picture 23">
            <a:extLst>
              <a:ext uri="{FF2B5EF4-FFF2-40B4-BE49-F238E27FC236}">
                <a16:creationId xmlns:a16="http://schemas.microsoft.com/office/drawing/2014/main" id="{5B82806A-2E52-4497-BC43-D8A8515D4DD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21228" y="2478205"/>
            <a:ext cx="1047241" cy="1026296"/>
          </a:xfrm>
          <a:prstGeom prst="rect">
            <a:avLst/>
          </a:prstGeom>
        </p:spPr>
      </p:pic>
      <p:pic>
        <p:nvPicPr>
          <p:cNvPr id="30" name="Picture 29">
            <a:extLst>
              <a:ext uri="{FF2B5EF4-FFF2-40B4-BE49-F238E27FC236}">
                <a16:creationId xmlns:a16="http://schemas.microsoft.com/office/drawing/2014/main" id="{26ECE3A0-9781-4AE0-9AE6-56FB27951C1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23480" y="3618017"/>
            <a:ext cx="1047241" cy="1026296"/>
          </a:xfrm>
          <a:prstGeom prst="rect">
            <a:avLst/>
          </a:prstGeom>
        </p:spPr>
      </p:pic>
      <p:pic>
        <p:nvPicPr>
          <p:cNvPr id="31" name="Picture 30">
            <a:extLst>
              <a:ext uri="{FF2B5EF4-FFF2-40B4-BE49-F238E27FC236}">
                <a16:creationId xmlns:a16="http://schemas.microsoft.com/office/drawing/2014/main" id="{55B5970B-BF79-43BA-B769-AFC0E04BD94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89875" y="3618348"/>
            <a:ext cx="1047241" cy="1026296"/>
          </a:xfrm>
          <a:prstGeom prst="rect">
            <a:avLst/>
          </a:prstGeom>
        </p:spPr>
      </p:pic>
      <p:pic>
        <p:nvPicPr>
          <p:cNvPr id="11" name="Graphic 10" descr="Document">
            <a:extLst>
              <a:ext uri="{FF2B5EF4-FFF2-40B4-BE49-F238E27FC236}">
                <a16:creationId xmlns:a16="http://schemas.microsoft.com/office/drawing/2014/main" id="{D1DBDC31-3819-4589-8DA7-4B84E9F32D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4883" y="2510339"/>
            <a:ext cx="914400" cy="914400"/>
          </a:xfrm>
          <a:prstGeom prst="rect">
            <a:avLst/>
          </a:prstGeom>
        </p:spPr>
      </p:pic>
      <p:pic>
        <p:nvPicPr>
          <p:cNvPr id="32" name="Graphic 31" descr="Document">
            <a:extLst>
              <a:ext uri="{FF2B5EF4-FFF2-40B4-BE49-F238E27FC236}">
                <a16:creationId xmlns:a16="http://schemas.microsoft.com/office/drawing/2014/main" id="{091A7A1B-B37D-4347-8B45-C347FA6A0D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283" y="2510339"/>
            <a:ext cx="914400" cy="914400"/>
          </a:xfrm>
          <a:prstGeom prst="rect">
            <a:avLst/>
          </a:prstGeom>
        </p:spPr>
      </p:pic>
      <p:pic>
        <p:nvPicPr>
          <p:cNvPr id="33" name="Graphic 32" descr="Document">
            <a:extLst>
              <a:ext uri="{FF2B5EF4-FFF2-40B4-BE49-F238E27FC236}">
                <a16:creationId xmlns:a16="http://schemas.microsoft.com/office/drawing/2014/main" id="{10716313-CFBC-48BE-B313-45011763E4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4883" y="3604139"/>
            <a:ext cx="914400" cy="914400"/>
          </a:xfrm>
          <a:prstGeom prst="rect">
            <a:avLst/>
          </a:prstGeom>
        </p:spPr>
      </p:pic>
      <p:pic>
        <p:nvPicPr>
          <p:cNvPr id="34" name="Graphic 33" descr="Document">
            <a:extLst>
              <a:ext uri="{FF2B5EF4-FFF2-40B4-BE49-F238E27FC236}">
                <a16:creationId xmlns:a16="http://schemas.microsoft.com/office/drawing/2014/main" id="{F7E9B058-67E3-4757-8C0B-15A037E427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9283" y="3604139"/>
            <a:ext cx="914400" cy="914400"/>
          </a:xfrm>
          <a:prstGeom prst="rect">
            <a:avLst/>
          </a:prstGeom>
        </p:spPr>
      </p:pic>
      <p:sp>
        <p:nvSpPr>
          <p:cNvPr id="3" name="Footer Placeholder 2">
            <a:extLst>
              <a:ext uri="{FF2B5EF4-FFF2-40B4-BE49-F238E27FC236}">
                <a16:creationId xmlns:a16="http://schemas.microsoft.com/office/drawing/2014/main" id="{80EC6B21-E798-4CC6-9D39-211845EBE0E3}"/>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B7BE9353-EA8C-41B4-A54C-6857A35C35F1}"/>
              </a:ext>
            </a:extLst>
          </p:cNvPr>
          <p:cNvSpPr>
            <a:spLocks noGrp="1"/>
          </p:cNvSpPr>
          <p:nvPr>
            <p:ph type="sldNum" sz="quarter" idx="12"/>
          </p:nvPr>
        </p:nvSpPr>
        <p:spPr/>
        <p:txBody>
          <a:bodyPr/>
          <a:lstStyle/>
          <a:p>
            <a:fld id="{B50D2CD9-256A-41CD-97C4-E1B3FF7BDE57}" type="slidenum">
              <a:rPr lang="en-US" smtClean="0"/>
              <a:t>14</a:t>
            </a:fld>
            <a:endParaRPr lang="en-US"/>
          </a:p>
        </p:txBody>
      </p:sp>
    </p:spTree>
    <p:extLst>
      <p:ext uri="{BB962C8B-B14F-4D97-AF65-F5344CB8AC3E}">
        <p14:creationId xmlns:p14="http://schemas.microsoft.com/office/powerpoint/2010/main" val="146196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air of black shoes&#10;&#10;Description automatically generated">
            <a:extLst>
              <a:ext uri="{FF2B5EF4-FFF2-40B4-BE49-F238E27FC236}">
                <a16:creationId xmlns:a16="http://schemas.microsoft.com/office/drawing/2014/main" id="{C4979FA0-1ECA-4981-BFBF-437670AAA8E9}"/>
              </a:ext>
            </a:extLst>
          </p:cNvPr>
          <p:cNvPicPr>
            <a:picLocks noGrp="1" noChangeAspect="1"/>
          </p:cNvPicPr>
          <p:nvPr>
            <p:ph idx="1"/>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413"/>
          <a:stretch/>
        </p:blipFill>
        <p:spPr>
          <a:xfrm>
            <a:off x="0" y="0"/>
            <a:ext cx="12192000" cy="6858000"/>
          </a:xfrm>
          <a:prstGeom prst="rect">
            <a:avLst/>
          </a:prstGeom>
        </p:spPr>
      </p:pic>
      <p:sp>
        <p:nvSpPr>
          <p:cNvPr id="2" name="Title 1"/>
          <p:cNvSpPr>
            <a:spLocks noGrp="1"/>
          </p:cNvSpPr>
          <p:nvPr>
            <p:ph type="title"/>
          </p:nvPr>
        </p:nvSpPr>
        <p:spPr>
          <a:xfrm>
            <a:off x="1524000" y="1393647"/>
            <a:ext cx="9144000" cy="2900518"/>
          </a:xfrm>
        </p:spPr>
        <p:txBody>
          <a:bodyPr vert="horz" lIns="91440" tIns="45720" rIns="91440" bIns="45720" rtlCol="0" anchor="b">
            <a:normAutofit/>
          </a:bodyPr>
          <a:lstStyle/>
          <a:p>
            <a:pPr algn="ctr"/>
            <a:br>
              <a:rPr lang="en-US" sz="6000" dirty="0">
                <a:ln>
                  <a:solidFill>
                    <a:schemeClr val="bg1">
                      <a:lumMod val="95000"/>
                    </a:schemeClr>
                  </a:solidFill>
                </a:ln>
                <a:solidFill>
                  <a:srgbClr val="FFFFFF"/>
                </a:solidFill>
                <a:latin typeface="Arial Black" panose="020B0A04020102020204" pitchFamily="34" charset="0"/>
              </a:rPr>
            </a:br>
            <a:r>
              <a:rPr lang="en-US" sz="6000" dirty="0">
                <a:ln>
                  <a:solidFill>
                    <a:schemeClr val="bg1">
                      <a:lumMod val="95000"/>
                    </a:schemeClr>
                  </a:solidFill>
                </a:ln>
                <a:solidFill>
                  <a:srgbClr val="FFFFFF"/>
                </a:solidFill>
                <a:latin typeface="Arial Black" panose="020B0A04020102020204" pitchFamily="34" charset="0"/>
              </a:rPr>
              <a:t>Why Elasticsearch is so fast? </a:t>
            </a:r>
          </a:p>
        </p:txBody>
      </p:sp>
      <p:sp>
        <p:nvSpPr>
          <p:cNvPr id="3" name="Footer Placeholder 2">
            <a:extLst>
              <a:ext uri="{FF2B5EF4-FFF2-40B4-BE49-F238E27FC236}">
                <a16:creationId xmlns:a16="http://schemas.microsoft.com/office/drawing/2014/main" id="{078DB6EE-AFE3-49EF-9C36-A02E224FA9CF}"/>
              </a:ext>
            </a:extLst>
          </p:cNvPr>
          <p:cNvSpPr>
            <a:spLocks noGrp="1"/>
          </p:cNvSpPr>
          <p:nvPr>
            <p:ph type="ftr" sz="quarter" idx="11"/>
          </p:nvPr>
        </p:nvSpPr>
        <p:spPr/>
        <p:txBody>
          <a:bodyPr/>
          <a:lstStyle/>
          <a:p>
            <a:r>
              <a:rPr lang="en-US"/>
              <a:t>John Hubbard [@SecHubb]</a:t>
            </a:r>
            <a:endParaRPr lang="en-US" dirty="0"/>
          </a:p>
        </p:txBody>
      </p:sp>
      <p:sp>
        <p:nvSpPr>
          <p:cNvPr id="4" name="Slide Number Placeholder 3">
            <a:extLst>
              <a:ext uri="{FF2B5EF4-FFF2-40B4-BE49-F238E27FC236}">
                <a16:creationId xmlns:a16="http://schemas.microsoft.com/office/drawing/2014/main" id="{4F6E63C8-F0CF-4211-B8F9-782FE1D090B9}"/>
              </a:ext>
            </a:extLst>
          </p:cNvPr>
          <p:cNvSpPr>
            <a:spLocks noGrp="1"/>
          </p:cNvSpPr>
          <p:nvPr>
            <p:ph type="sldNum" sz="quarter" idx="12"/>
          </p:nvPr>
        </p:nvSpPr>
        <p:spPr/>
        <p:txBody>
          <a:bodyPr/>
          <a:lstStyle/>
          <a:p>
            <a:fld id="{B50D2CD9-256A-41CD-97C4-E1B3FF7BDE57}" type="slidenum">
              <a:rPr lang="en-US" smtClean="0"/>
              <a:t>15</a:t>
            </a:fld>
            <a:endParaRPr lang="en-US"/>
          </a:p>
        </p:txBody>
      </p:sp>
    </p:spTree>
    <p:extLst>
      <p:ext uri="{BB962C8B-B14F-4D97-AF65-F5344CB8AC3E}">
        <p14:creationId xmlns:p14="http://schemas.microsoft.com/office/powerpoint/2010/main" val="208706419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CEA8-7BC1-431A-A155-AF348AF80525}"/>
              </a:ext>
            </a:extLst>
          </p:cNvPr>
          <p:cNvSpPr>
            <a:spLocks noGrp="1"/>
          </p:cNvSpPr>
          <p:nvPr>
            <p:ph type="title"/>
          </p:nvPr>
        </p:nvSpPr>
        <p:spPr/>
        <p:txBody>
          <a:bodyPr/>
          <a:lstStyle/>
          <a:p>
            <a:r>
              <a:rPr lang="en-US" dirty="0">
                <a:latin typeface="Arial Black" panose="020B0A04020102020204" pitchFamily="34" charset="0"/>
              </a:rPr>
              <a:t>Reason 1: Schema on Ingest</a:t>
            </a:r>
          </a:p>
        </p:txBody>
      </p:sp>
      <p:sp>
        <p:nvSpPr>
          <p:cNvPr id="4" name="Text Placeholder 3">
            <a:extLst>
              <a:ext uri="{FF2B5EF4-FFF2-40B4-BE49-F238E27FC236}">
                <a16:creationId xmlns:a16="http://schemas.microsoft.com/office/drawing/2014/main" id="{265F0DCF-CC2F-42EF-921A-44C1E4937439}"/>
              </a:ext>
            </a:extLst>
          </p:cNvPr>
          <p:cNvSpPr>
            <a:spLocks noGrp="1"/>
          </p:cNvSpPr>
          <p:nvPr>
            <p:ph type="body" idx="1"/>
          </p:nvPr>
        </p:nvSpPr>
        <p:spPr/>
        <p:txBody>
          <a:bodyPr>
            <a:normAutofit fontScale="92500" lnSpcReduction="20000"/>
          </a:bodyPr>
          <a:lstStyle/>
          <a:p>
            <a:pPr algn="ctr"/>
            <a:r>
              <a:rPr lang="en-US" sz="2800" dirty="0"/>
              <a:t>Many SIEMs: </a:t>
            </a:r>
          </a:p>
          <a:p>
            <a:pPr algn="ctr"/>
            <a:r>
              <a:rPr lang="en-US" sz="2800" dirty="0"/>
              <a:t>Schema applied at search time</a:t>
            </a:r>
          </a:p>
        </p:txBody>
      </p:sp>
      <p:sp>
        <p:nvSpPr>
          <p:cNvPr id="6" name="Text Placeholder 5">
            <a:extLst>
              <a:ext uri="{FF2B5EF4-FFF2-40B4-BE49-F238E27FC236}">
                <a16:creationId xmlns:a16="http://schemas.microsoft.com/office/drawing/2014/main" id="{A1877E63-4B28-46F1-A4B3-E05C62442EF7}"/>
              </a:ext>
            </a:extLst>
          </p:cNvPr>
          <p:cNvSpPr>
            <a:spLocks noGrp="1"/>
          </p:cNvSpPr>
          <p:nvPr>
            <p:ph type="body" sz="quarter" idx="3"/>
          </p:nvPr>
        </p:nvSpPr>
        <p:spPr/>
        <p:txBody>
          <a:bodyPr>
            <a:normAutofit fontScale="92500" lnSpcReduction="20000"/>
          </a:bodyPr>
          <a:lstStyle/>
          <a:p>
            <a:pPr algn="ctr"/>
            <a:r>
              <a:rPr lang="en-US" sz="2800" dirty="0"/>
              <a:t>Elasticsearch: </a:t>
            </a:r>
          </a:p>
          <a:p>
            <a:pPr algn="ctr"/>
            <a:r>
              <a:rPr lang="en-US" sz="2800" dirty="0"/>
              <a:t>Schema applied at </a:t>
            </a:r>
            <a:r>
              <a:rPr lang="en-US" sz="2800" dirty="0">
                <a:solidFill>
                  <a:srgbClr val="C00000"/>
                </a:solidFill>
              </a:rPr>
              <a:t>ingestion</a:t>
            </a:r>
          </a:p>
        </p:txBody>
      </p:sp>
      <p:pic>
        <p:nvPicPr>
          <p:cNvPr id="11" name="Picture 10" descr="A picture containing indoor, table, wall, sitting&#10;&#10;Description automatically generated">
            <a:extLst>
              <a:ext uri="{FF2B5EF4-FFF2-40B4-BE49-F238E27FC236}">
                <a16:creationId xmlns:a16="http://schemas.microsoft.com/office/drawing/2014/main" id="{4D2C4C19-E3CB-4265-908F-78F016583AD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99788" y="3982777"/>
            <a:ext cx="1428694" cy="1142955"/>
          </a:xfrm>
          <a:prstGeom prst="rect">
            <a:avLst/>
          </a:prstGeom>
        </p:spPr>
      </p:pic>
      <p:pic>
        <p:nvPicPr>
          <p:cNvPr id="14" name="Graphic 13" descr="Document">
            <a:extLst>
              <a:ext uri="{FF2B5EF4-FFF2-40B4-BE49-F238E27FC236}">
                <a16:creationId xmlns:a16="http://schemas.microsoft.com/office/drawing/2014/main" id="{88F33D0E-662B-4B9D-A2C4-47F598E218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56935" y="2505075"/>
            <a:ext cx="914400" cy="914400"/>
          </a:xfrm>
          <a:prstGeom prst="rect">
            <a:avLst/>
          </a:prstGeom>
        </p:spPr>
      </p:pic>
      <p:cxnSp>
        <p:nvCxnSpPr>
          <p:cNvPr id="15" name="Straight Arrow Connector 14">
            <a:extLst>
              <a:ext uri="{FF2B5EF4-FFF2-40B4-BE49-F238E27FC236}">
                <a16:creationId xmlns:a16="http://schemas.microsoft.com/office/drawing/2014/main" id="{D228CF30-ED70-47F9-BB91-EF10542327A1}"/>
              </a:ext>
            </a:extLst>
          </p:cNvPr>
          <p:cNvCxnSpPr>
            <a:cxnSpLocks/>
            <a:stCxn id="14" idx="2"/>
            <a:endCxn id="11" idx="0"/>
          </p:cNvCxnSpPr>
          <p:nvPr/>
        </p:nvCxnSpPr>
        <p:spPr>
          <a:xfrm>
            <a:off x="8914135" y="3419475"/>
            <a:ext cx="0" cy="56330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7749EDFC-C475-4B52-AD88-ABEE8F513BA5}"/>
              </a:ext>
            </a:extLst>
          </p:cNvPr>
          <p:cNvCxnSpPr>
            <a:cxnSpLocks/>
            <a:stCxn id="11" idx="2"/>
            <a:endCxn id="39" idx="0"/>
          </p:cNvCxnSpPr>
          <p:nvPr/>
        </p:nvCxnSpPr>
        <p:spPr>
          <a:xfrm>
            <a:off x="8914135" y="5125732"/>
            <a:ext cx="0" cy="560568"/>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5" name="Picture 24" descr="A close up of a black background&#10;&#10;Description generated with high confidence">
            <a:extLst>
              <a:ext uri="{FF2B5EF4-FFF2-40B4-BE49-F238E27FC236}">
                <a16:creationId xmlns:a16="http://schemas.microsoft.com/office/drawing/2014/main" id="{91CC3B03-E5B8-4F02-98B4-74BB2D264F3E}"/>
              </a:ext>
            </a:extLst>
          </p:cNvPr>
          <p:cNvPicPr>
            <a:picLocks noChangeAspect="1"/>
          </p:cNvPicPr>
          <p:nvPr/>
        </p:nvPicPr>
        <p:blipFill>
          <a:blip r:embed="rId6"/>
          <a:stretch>
            <a:fillRect/>
          </a:stretch>
        </p:blipFill>
        <p:spPr>
          <a:xfrm>
            <a:off x="2808083" y="2520401"/>
            <a:ext cx="972649" cy="972649"/>
          </a:xfrm>
          <a:prstGeom prst="rect">
            <a:avLst/>
          </a:prstGeom>
        </p:spPr>
      </p:pic>
      <p:cxnSp>
        <p:nvCxnSpPr>
          <p:cNvPr id="26" name="Straight Arrow Connector 25">
            <a:extLst>
              <a:ext uri="{FF2B5EF4-FFF2-40B4-BE49-F238E27FC236}">
                <a16:creationId xmlns:a16="http://schemas.microsoft.com/office/drawing/2014/main" id="{70692039-D3C2-4B04-99A6-C51EE332D5EB}"/>
              </a:ext>
            </a:extLst>
          </p:cNvPr>
          <p:cNvCxnSpPr>
            <a:cxnSpLocks/>
            <a:stCxn id="25" idx="2"/>
            <a:endCxn id="29" idx="0"/>
          </p:cNvCxnSpPr>
          <p:nvPr/>
        </p:nvCxnSpPr>
        <p:spPr>
          <a:xfrm flipH="1">
            <a:off x="3294407" y="3493050"/>
            <a:ext cx="1" cy="524937"/>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9" name="Picture 28" descr="A picture containing indoor, table, wall, sitting&#10;&#10;Description automatically generated">
            <a:extLst>
              <a:ext uri="{FF2B5EF4-FFF2-40B4-BE49-F238E27FC236}">
                <a16:creationId xmlns:a16="http://schemas.microsoft.com/office/drawing/2014/main" id="{803C1376-DE6F-4E38-9E7C-3FC3FEAC112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80060" y="4017987"/>
            <a:ext cx="1428694" cy="1142955"/>
          </a:xfrm>
          <a:prstGeom prst="rect">
            <a:avLst/>
          </a:prstGeom>
        </p:spPr>
      </p:pic>
      <p:pic>
        <p:nvPicPr>
          <p:cNvPr id="31" name="Graphic 30" descr="Magnifying glass">
            <a:extLst>
              <a:ext uri="{FF2B5EF4-FFF2-40B4-BE49-F238E27FC236}">
                <a16:creationId xmlns:a16="http://schemas.microsoft.com/office/drawing/2014/main" id="{858ED974-7718-4F9C-8013-E67B4CCD61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37207" y="5686300"/>
            <a:ext cx="914400" cy="914400"/>
          </a:xfrm>
          <a:prstGeom prst="rect">
            <a:avLst/>
          </a:prstGeom>
        </p:spPr>
      </p:pic>
      <p:cxnSp>
        <p:nvCxnSpPr>
          <p:cNvPr id="32" name="Straight Arrow Connector 31">
            <a:extLst>
              <a:ext uri="{FF2B5EF4-FFF2-40B4-BE49-F238E27FC236}">
                <a16:creationId xmlns:a16="http://schemas.microsoft.com/office/drawing/2014/main" id="{2FCD1330-A10E-4C61-AD66-AF8F562FDDB6}"/>
              </a:ext>
            </a:extLst>
          </p:cNvPr>
          <p:cNvCxnSpPr>
            <a:cxnSpLocks/>
            <a:stCxn id="29" idx="2"/>
            <a:endCxn id="31" idx="0"/>
          </p:cNvCxnSpPr>
          <p:nvPr/>
        </p:nvCxnSpPr>
        <p:spPr>
          <a:xfrm>
            <a:off x="3294407" y="5160942"/>
            <a:ext cx="0" cy="525358"/>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9" name="Picture 4" descr="ttp://ptech-llc.com/wp-content/uploads/2017/05/elasticsearch-logo-1200x625.png">
            <a:extLst>
              <a:ext uri="{FF2B5EF4-FFF2-40B4-BE49-F238E27FC236}">
                <a16:creationId xmlns:a16="http://schemas.microsoft.com/office/drawing/2014/main" id="{3F797D90-D8D9-4351-9742-BA0F6F797E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8331" y="5686300"/>
            <a:ext cx="1931608" cy="100604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E2AED8A-1CF7-4568-8C2E-89E38A2D5093}"/>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07394206-63D9-49D3-B836-9AC84AE15968}"/>
              </a:ext>
            </a:extLst>
          </p:cNvPr>
          <p:cNvSpPr>
            <a:spLocks noGrp="1"/>
          </p:cNvSpPr>
          <p:nvPr>
            <p:ph type="sldNum" sz="quarter" idx="12"/>
          </p:nvPr>
        </p:nvSpPr>
        <p:spPr/>
        <p:txBody>
          <a:bodyPr/>
          <a:lstStyle/>
          <a:p>
            <a:fld id="{B50D2CD9-256A-41CD-97C4-E1B3FF7BDE57}" type="slidenum">
              <a:rPr lang="en-US" smtClean="0"/>
              <a:t>16</a:t>
            </a:fld>
            <a:endParaRPr lang="en-US"/>
          </a:p>
        </p:txBody>
      </p:sp>
    </p:spTree>
    <p:extLst>
      <p:ext uri="{BB962C8B-B14F-4D97-AF65-F5344CB8AC3E}">
        <p14:creationId xmlns:p14="http://schemas.microsoft.com/office/powerpoint/2010/main" val="2312755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Reason 2: Data is distributed</a:t>
            </a:r>
          </a:p>
        </p:txBody>
      </p:sp>
      <p:sp>
        <p:nvSpPr>
          <p:cNvPr id="8" name="Rectangle 7">
            <a:extLst>
              <a:ext uri="{FF2B5EF4-FFF2-40B4-BE49-F238E27FC236}">
                <a16:creationId xmlns:a16="http://schemas.microsoft.com/office/drawing/2014/main" id="{B30A5246-201C-4D47-8A41-0A099DE71DCD}"/>
              </a:ext>
            </a:extLst>
          </p:cNvPr>
          <p:cNvSpPr/>
          <p:nvPr/>
        </p:nvSpPr>
        <p:spPr>
          <a:xfrm>
            <a:off x="6265372" y="2191588"/>
            <a:ext cx="1118896" cy="523220"/>
          </a:xfrm>
          <a:prstGeom prst="rect">
            <a:avLst/>
          </a:prstGeom>
        </p:spPr>
        <p:txBody>
          <a:bodyPr wrap="none">
            <a:spAutoFit/>
          </a:bodyPr>
          <a:lstStyle/>
          <a:p>
            <a:r>
              <a:rPr lang="en-US" sz="2800" b="1" dirty="0">
                <a:latin typeface="Gill Sans MT" panose="020B0502020104020203" pitchFamily="34" charset="0"/>
              </a:rPr>
              <a:t>Index</a:t>
            </a:r>
            <a:endParaRPr lang="en-US" sz="2800" dirty="0">
              <a:latin typeface="Gill Sans MT" panose="020B0502020104020203" pitchFamily="34" charset="0"/>
            </a:endParaRPr>
          </a:p>
        </p:txBody>
      </p:sp>
      <p:pic>
        <p:nvPicPr>
          <p:cNvPr id="27" name="Picture 26" descr="A close up of a black background&#10;&#10;Description generated with high confidence">
            <a:extLst>
              <a:ext uri="{FF2B5EF4-FFF2-40B4-BE49-F238E27FC236}">
                <a16:creationId xmlns:a16="http://schemas.microsoft.com/office/drawing/2014/main" id="{9783D025-D9DF-4015-8A1B-6FE34ACDA444}"/>
              </a:ext>
            </a:extLst>
          </p:cNvPr>
          <p:cNvPicPr>
            <a:picLocks noChangeAspect="1"/>
          </p:cNvPicPr>
          <p:nvPr/>
        </p:nvPicPr>
        <p:blipFill>
          <a:blip r:embed="rId3"/>
          <a:stretch>
            <a:fillRect/>
          </a:stretch>
        </p:blipFill>
        <p:spPr>
          <a:xfrm>
            <a:off x="4986963" y="1929578"/>
            <a:ext cx="1047241" cy="1047241"/>
          </a:xfrm>
          <a:prstGeom prst="rect">
            <a:avLst/>
          </a:prstGeom>
        </p:spPr>
      </p:pic>
      <p:pic>
        <p:nvPicPr>
          <p:cNvPr id="4" name="Picture 3">
            <a:extLst>
              <a:ext uri="{FF2B5EF4-FFF2-40B4-BE49-F238E27FC236}">
                <a16:creationId xmlns:a16="http://schemas.microsoft.com/office/drawing/2014/main" id="{820F9466-2D33-4D52-B9B0-C1CF663EA9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22583" y="3737850"/>
            <a:ext cx="1047241" cy="1026296"/>
          </a:xfrm>
          <a:prstGeom prst="rect">
            <a:avLst/>
          </a:prstGeom>
        </p:spPr>
      </p:pic>
      <p:pic>
        <p:nvPicPr>
          <p:cNvPr id="24" name="Picture 23">
            <a:extLst>
              <a:ext uri="{FF2B5EF4-FFF2-40B4-BE49-F238E27FC236}">
                <a16:creationId xmlns:a16="http://schemas.microsoft.com/office/drawing/2014/main" id="{5B82806A-2E52-4497-BC43-D8A8515D4DD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22000" y="3737850"/>
            <a:ext cx="1047241" cy="1026296"/>
          </a:xfrm>
          <a:prstGeom prst="rect">
            <a:avLst/>
          </a:prstGeom>
        </p:spPr>
      </p:pic>
      <p:pic>
        <p:nvPicPr>
          <p:cNvPr id="30" name="Picture 29">
            <a:extLst>
              <a:ext uri="{FF2B5EF4-FFF2-40B4-BE49-F238E27FC236}">
                <a16:creationId xmlns:a16="http://schemas.microsoft.com/office/drawing/2014/main" id="{26ECE3A0-9781-4AE0-9AE6-56FB27951C1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88861" y="3737850"/>
            <a:ext cx="1047241" cy="1026296"/>
          </a:xfrm>
          <a:prstGeom prst="rect">
            <a:avLst/>
          </a:prstGeom>
        </p:spPr>
      </p:pic>
      <p:pic>
        <p:nvPicPr>
          <p:cNvPr id="31" name="Picture 30">
            <a:extLst>
              <a:ext uri="{FF2B5EF4-FFF2-40B4-BE49-F238E27FC236}">
                <a16:creationId xmlns:a16="http://schemas.microsoft.com/office/drawing/2014/main" id="{55B5970B-BF79-43BA-B769-AFC0E04BD94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55722" y="3737850"/>
            <a:ext cx="1047241" cy="1026296"/>
          </a:xfrm>
          <a:prstGeom prst="rect">
            <a:avLst/>
          </a:prstGeom>
        </p:spPr>
      </p:pic>
      <p:sp>
        <p:nvSpPr>
          <p:cNvPr id="17" name="Rectangle 16">
            <a:extLst>
              <a:ext uri="{FF2B5EF4-FFF2-40B4-BE49-F238E27FC236}">
                <a16:creationId xmlns:a16="http://schemas.microsoft.com/office/drawing/2014/main" id="{77FC3A37-0EA9-4BCD-B42A-CAC341751DD8}"/>
              </a:ext>
            </a:extLst>
          </p:cNvPr>
          <p:cNvSpPr/>
          <p:nvPr/>
        </p:nvSpPr>
        <p:spPr>
          <a:xfrm>
            <a:off x="9055139" y="3989388"/>
            <a:ext cx="1320554" cy="523220"/>
          </a:xfrm>
          <a:prstGeom prst="rect">
            <a:avLst/>
          </a:prstGeom>
        </p:spPr>
        <p:txBody>
          <a:bodyPr wrap="none">
            <a:spAutoFit/>
          </a:bodyPr>
          <a:lstStyle/>
          <a:p>
            <a:r>
              <a:rPr lang="en-US" sz="2800" b="1" dirty="0">
                <a:latin typeface="Gill Sans MT" panose="020B0502020104020203" pitchFamily="34" charset="0"/>
              </a:rPr>
              <a:t>Shards</a:t>
            </a:r>
            <a:endParaRPr lang="en-US" sz="2800" dirty="0">
              <a:latin typeface="Gill Sans MT" panose="020B0502020104020203" pitchFamily="34" charset="0"/>
            </a:endParaRPr>
          </a:p>
        </p:txBody>
      </p:sp>
      <p:sp>
        <p:nvSpPr>
          <p:cNvPr id="3" name="Left Brace 2">
            <a:extLst>
              <a:ext uri="{FF2B5EF4-FFF2-40B4-BE49-F238E27FC236}">
                <a16:creationId xmlns:a16="http://schemas.microsoft.com/office/drawing/2014/main" id="{E950D640-DE39-40D4-B575-7B1994092812}"/>
              </a:ext>
            </a:extLst>
          </p:cNvPr>
          <p:cNvSpPr/>
          <p:nvPr/>
        </p:nvSpPr>
        <p:spPr>
          <a:xfrm rot="5400000">
            <a:off x="5298946" y="499378"/>
            <a:ext cx="462110" cy="6014837"/>
          </a:xfrm>
          <a:prstGeom prst="lef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descr="A picture containing plate&#10;&#10;Description automatically generated">
            <a:extLst>
              <a:ext uri="{FF2B5EF4-FFF2-40B4-BE49-F238E27FC236}">
                <a16:creationId xmlns:a16="http://schemas.microsoft.com/office/drawing/2014/main" id="{E154FACB-BF57-44FB-919F-2C465CB0E3B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42673" y="4997511"/>
            <a:ext cx="1407059" cy="1407059"/>
          </a:xfrm>
          <a:prstGeom prst="rect">
            <a:avLst/>
          </a:prstGeom>
        </p:spPr>
      </p:pic>
      <p:pic>
        <p:nvPicPr>
          <p:cNvPr id="22" name="Picture 21" descr="A picture containing plate&#10;&#10;Description automatically generated">
            <a:extLst>
              <a:ext uri="{FF2B5EF4-FFF2-40B4-BE49-F238E27FC236}">
                <a16:creationId xmlns:a16="http://schemas.microsoft.com/office/drawing/2014/main" id="{C454119A-5228-4F42-8F10-5454FA32CF0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75812" y="4997511"/>
            <a:ext cx="1407059" cy="1407059"/>
          </a:xfrm>
          <a:prstGeom prst="rect">
            <a:avLst/>
          </a:prstGeom>
        </p:spPr>
      </p:pic>
      <p:pic>
        <p:nvPicPr>
          <p:cNvPr id="23" name="Picture 22" descr="A picture containing plate&#10;&#10;Description automatically generated">
            <a:extLst>
              <a:ext uri="{FF2B5EF4-FFF2-40B4-BE49-F238E27FC236}">
                <a16:creationId xmlns:a16="http://schemas.microsoft.com/office/drawing/2014/main" id="{16704CC4-586F-4ADB-BB25-84D1105B62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608951" y="4997511"/>
            <a:ext cx="1407059" cy="1407059"/>
          </a:xfrm>
          <a:prstGeom prst="rect">
            <a:avLst/>
          </a:prstGeom>
        </p:spPr>
      </p:pic>
      <p:pic>
        <p:nvPicPr>
          <p:cNvPr id="28" name="Picture 27" descr="A picture containing plate&#10;&#10;Description automatically generated">
            <a:extLst>
              <a:ext uri="{FF2B5EF4-FFF2-40B4-BE49-F238E27FC236}">
                <a16:creationId xmlns:a16="http://schemas.microsoft.com/office/drawing/2014/main" id="{A60B4147-4AD2-46F2-95C0-FF063B667D1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242090" y="4997511"/>
            <a:ext cx="1407059" cy="1407059"/>
          </a:xfrm>
          <a:prstGeom prst="rect">
            <a:avLst/>
          </a:prstGeom>
        </p:spPr>
      </p:pic>
      <p:sp>
        <p:nvSpPr>
          <p:cNvPr id="29" name="Rectangle 28">
            <a:extLst>
              <a:ext uri="{FF2B5EF4-FFF2-40B4-BE49-F238E27FC236}">
                <a16:creationId xmlns:a16="http://schemas.microsoft.com/office/drawing/2014/main" id="{F918CA05-32A2-4714-9DFB-8A64BEA60E7C}"/>
              </a:ext>
            </a:extLst>
          </p:cNvPr>
          <p:cNvSpPr/>
          <p:nvPr/>
        </p:nvSpPr>
        <p:spPr>
          <a:xfrm>
            <a:off x="9112206" y="5439430"/>
            <a:ext cx="1263487" cy="523220"/>
          </a:xfrm>
          <a:prstGeom prst="rect">
            <a:avLst/>
          </a:prstGeom>
        </p:spPr>
        <p:txBody>
          <a:bodyPr wrap="none">
            <a:spAutoFit/>
          </a:bodyPr>
          <a:lstStyle/>
          <a:p>
            <a:r>
              <a:rPr lang="en-US" sz="2800" b="1" dirty="0">
                <a:latin typeface="Gill Sans MT" panose="020B0502020104020203" pitchFamily="34" charset="0"/>
              </a:rPr>
              <a:t>Nodes</a:t>
            </a:r>
            <a:endParaRPr lang="en-US" sz="2800" dirty="0">
              <a:latin typeface="Gill Sans MT" panose="020B0502020104020203" pitchFamily="34" charset="0"/>
            </a:endParaRPr>
          </a:p>
        </p:txBody>
      </p:sp>
      <p:sp>
        <p:nvSpPr>
          <p:cNvPr id="5" name="Footer Placeholder 4">
            <a:extLst>
              <a:ext uri="{FF2B5EF4-FFF2-40B4-BE49-F238E27FC236}">
                <a16:creationId xmlns:a16="http://schemas.microsoft.com/office/drawing/2014/main" id="{9BFDAD4E-CA3F-4418-8EB0-90C459398D99}"/>
              </a:ext>
            </a:extLst>
          </p:cNvPr>
          <p:cNvSpPr>
            <a:spLocks noGrp="1"/>
          </p:cNvSpPr>
          <p:nvPr>
            <p:ph type="ftr" sz="quarter" idx="11"/>
          </p:nvPr>
        </p:nvSpPr>
        <p:spPr/>
        <p:txBody>
          <a:bodyPr/>
          <a:lstStyle/>
          <a:p>
            <a:r>
              <a:rPr lang="en-US"/>
              <a:t>John Hubbard [@SecHubb]</a:t>
            </a:r>
            <a:endParaRPr lang="en-US" dirty="0"/>
          </a:p>
        </p:txBody>
      </p:sp>
      <p:sp>
        <p:nvSpPr>
          <p:cNvPr id="7" name="Slide Number Placeholder 6">
            <a:extLst>
              <a:ext uri="{FF2B5EF4-FFF2-40B4-BE49-F238E27FC236}">
                <a16:creationId xmlns:a16="http://schemas.microsoft.com/office/drawing/2014/main" id="{D68A3CFE-7B3E-4D2A-84AA-80D02E9BD9AD}"/>
              </a:ext>
            </a:extLst>
          </p:cNvPr>
          <p:cNvSpPr>
            <a:spLocks noGrp="1"/>
          </p:cNvSpPr>
          <p:nvPr>
            <p:ph type="sldNum" sz="quarter" idx="12"/>
          </p:nvPr>
        </p:nvSpPr>
        <p:spPr/>
        <p:txBody>
          <a:bodyPr/>
          <a:lstStyle/>
          <a:p>
            <a:fld id="{B50D2CD9-256A-41CD-97C4-E1B3FF7BDE57}" type="slidenum">
              <a:rPr lang="en-US" smtClean="0"/>
              <a:t>17</a:t>
            </a:fld>
            <a:endParaRPr lang="en-US"/>
          </a:p>
        </p:txBody>
      </p:sp>
    </p:spTree>
    <p:extLst>
      <p:ext uri="{BB962C8B-B14F-4D97-AF65-F5344CB8AC3E}">
        <p14:creationId xmlns:p14="http://schemas.microsoft.com/office/powerpoint/2010/main" val="16970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Shard Types</a:t>
            </a:r>
          </a:p>
        </p:txBody>
      </p:sp>
      <p:sp>
        <p:nvSpPr>
          <p:cNvPr id="15" name="Content Placeholder 14">
            <a:extLst>
              <a:ext uri="{FF2B5EF4-FFF2-40B4-BE49-F238E27FC236}">
                <a16:creationId xmlns:a16="http://schemas.microsoft.com/office/drawing/2014/main" id="{C973A67E-EEBE-4C77-BD67-D01105877F75}"/>
              </a:ext>
            </a:extLst>
          </p:cNvPr>
          <p:cNvSpPr>
            <a:spLocks noGrp="1"/>
          </p:cNvSpPr>
          <p:nvPr>
            <p:ph idx="1"/>
          </p:nvPr>
        </p:nvSpPr>
        <p:spPr/>
        <p:txBody>
          <a:bodyPr>
            <a:normAutofit/>
          </a:bodyPr>
          <a:lstStyle/>
          <a:p>
            <a:pPr marL="0" indent="0">
              <a:buNone/>
            </a:pPr>
            <a:r>
              <a:rPr lang="en-US" sz="3600" b="1" dirty="0"/>
              <a:t>Primary</a:t>
            </a:r>
            <a:r>
              <a:rPr lang="en-US" sz="3600" dirty="0"/>
              <a:t> Shards</a:t>
            </a:r>
          </a:p>
          <a:p>
            <a:r>
              <a:rPr lang="en-US" sz="3600" dirty="0"/>
              <a:t>Like RAID 0 – Need all shards to make the whole index</a:t>
            </a:r>
          </a:p>
          <a:p>
            <a:pPr marL="0" indent="0">
              <a:buNone/>
            </a:pPr>
            <a:endParaRPr lang="en-US" sz="3600" dirty="0"/>
          </a:p>
          <a:p>
            <a:pPr marL="0" indent="0">
              <a:buNone/>
            </a:pPr>
            <a:r>
              <a:rPr lang="en-US" sz="3600" b="1" dirty="0"/>
              <a:t>Replica</a:t>
            </a:r>
            <a:r>
              <a:rPr lang="en-US" sz="3600" dirty="0"/>
              <a:t> Shards </a:t>
            </a:r>
          </a:p>
          <a:p>
            <a:r>
              <a:rPr lang="en-US" sz="3600" dirty="0"/>
              <a:t>Like RAID 1</a:t>
            </a:r>
          </a:p>
          <a:p>
            <a:pPr lvl="1"/>
            <a:r>
              <a:rPr lang="en-US" sz="3200" dirty="0"/>
              <a:t>Each primary shard has arbitrary number of copies</a:t>
            </a:r>
          </a:p>
          <a:p>
            <a:pPr lvl="1"/>
            <a:r>
              <a:rPr lang="en-US" sz="3200" dirty="0"/>
              <a:t>Each copy can be polled to balance search load</a:t>
            </a:r>
          </a:p>
        </p:txBody>
      </p:sp>
      <p:sp>
        <p:nvSpPr>
          <p:cNvPr id="3" name="Footer Placeholder 2">
            <a:extLst>
              <a:ext uri="{FF2B5EF4-FFF2-40B4-BE49-F238E27FC236}">
                <a16:creationId xmlns:a16="http://schemas.microsoft.com/office/drawing/2014/main" id="{C9F90F96-CAAC-4FA7-8956-4730EABECF17}"/>
              </a:ext>
            </a:extLst>
          </p:cNvPr>
          <p:cNvSpPr>
            <a:spLocks noGrp="1"/>
          </p:cNvSpPr>
          <p:nvPr>
            <p:ph type="ftr" sz="quarter" idx="11"/>
          </p:nvPr>
        </p:nvSpPr>
        <p:spPr/>
        <p:txBody>
          <a:bodyPr/>
          <a:lstStyle/>
          <a:p>
            <a:r>
              <a:rPr lang="en-US"/>
              <a:t>John Hubbard [@SecHubb]</a:t>
            </a:r>
            <a:endParaRPr lang="en-US" dirty="0"/>
          </a:p>
        </p:txBody>
      </p:sp>
      <p:sp>
        <p:nvSpPr>
          <p:cNvPr id="4" name="Slide Number Placeholder 3">
            <a:extLst>
              <a:ext uri="{FF2B5EF4-FFF2-40B4-BE49-F238E27FC236}">
                <a16:creationId xmlns:a16="http://schemas.microsoft.com/office/drawing/2014/main" id="{726C977E-73C2-4724-84F3-14618A8EFCCA}"/>
              </a:ext>
            </a:extLst>
          </p:cNvPr>
          <p:cNvSpPr>
            <a:spLocks noGrp="1"/>
          </p:cNvSpPr>
          <p:nvPr>
            <p:ph type="sldNum" sz="quarter" idx="12"/>
          </p:nvPr>
        </p:nvSpPr>
        <p:spPr/>
        <p:txBody>
          <a:bodyPr/>
          <a:lstStyle/>
          <a:p>
            <a:fld id="{B50D2CD9-256A-41CD-97C4-E1B3FF7BDE57}" type="slidenum">
              <a:rPr lang="en-US" smtClean="0"/>
              <a:t>18</a:t>
            </a:fld>
            <a:endParaRPr lang="en-US"/>
          </a:p>
        </p:txBody>
      </p:sp>
    </p:spTree>
    <p:extLst>
      <p:ext uri="{BB962C8B-B14F-4D97-AF65-F5344CB8AC3E}">
        <p14:creationId xmlns:p14="http://schemas.microsoft.com/office/powerpoint/2010/main" val="2235324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Shards</a:t>
            </a:r>
          </a:p>
        </p:txBody>
      </p:sp>
      <p:sp>
        <p:nvSpPr>
          <p:cNvPr id="3" name="Content Placeholder 2"/>
          <p:cNvSpPr>
            <a:spLocks noGrp="1"/>
          </p:cNvSpPr>
          <p:nvPr>
            <p:ph idx="1"/>
          </p:nvPr>
        </p:nvSpPr>
        <p:spPr>
          <a:xfrm>
            <a:off x="838200" y="1825625"/>
            <a:ext cx="9763408" cy="4351338"/>
          </a:xfrm>
        </p:spPr>
        <p:txBody>
          <a:bodyPr>
            <a:normAutofit/>
          </a:bodyPr>
          <a:lstStyle/>
          <a:p>
            <a:pPr marL="457200" indent="-457200">
              <a:buFont typeface="Arial" charset="0"/>
              <a:buChar char="•"/>
            </a:pPr>
            <a:r>
              <a:rPr lang="en-US" sz="3600" dirty="0"/>
              <a:t>All shards belong to and make up an </a:t>
            </a:r>
            <a:r>
              <a:rPr lang="en-US" sz="3600" b="1" dirty="0"/>
              <a:t>index</a:t>
            </a:r>
          </a:p>
          <a:p>
            <a:pPr marL="457200" indent="-457200">
              <a:buFont typeface="Arial" charset="0"/>
              <a:buChar char="•"/>
            </a:pPr>
            <a:r>
              <a:rPr lang="en-US" sz="3600" dirty="0"/>
              <a:t>Enables arbitrary horizontal scaling</a:t>
            </a:r>
          </a:p>
          <a:p>
            <a:pPr marL="457200" indent="-457200">
              <a:buFont typeface="Arial" charset="0"/>
              <a:buChar char="•"/>
            </a:pPr>
            <a:r>
              <a:rPr lang="en-US" sz="3600" dirty="0"/>
              <a:t>Spread evenly across all available hardware</a:t>
            </a:r>
          </a:p>
          <a:p>
            <a:pPr marL="457200" indent="-457200">
              <a:buFont typeface="Arial" charset="0"/>
              <a:buChar char="•"/>
            </a:pPr>
            <a:r>
              <a:rPr lang="en-US" sz="3600" dirty="0"/>
              <a:t>Designated a Primary or Replica</a:t>
            </a:r>
          </a:p>
          <a:p>
            <a:pPr marL="0" indent="0">
              <a:buNone/>
            </a:pPr>
            <a:endParaRPr lang="en-US" sz="3600" dirty="0"/>
          </a:p>
        </p:txBody>
      </p:sp>
      <p:sp>
        <p:nvSpPr>
          <p:cNvPr id="4" name="Rectangle 3"/>
          <p:cNvSpPr/>
          <p:nvPr/>
        </p:nvSpPr>
        <p:spPr>
          <a:xfrm>
            <a:off x="8648323" y="3928241"/>
            <a:ext cx="277368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Primary Shard 1</a:t>
            </a:r>
          </a:p>
        </p:txBody>
      </p:sp>
      <p:sp>
        <p:nvSpPr>
          <p:cNvPr id="5" name="Rectangle 4"/>
          <p:cNvSpPr/>
          <p:nvPr/>
        </p:nvSpPr>
        <p:spPr>
          <a:xfrm>
            <a:off x="8648323" y="4385441"/>
            <a:ext cx="277368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Primary Shard 2</a:t>
            </a:r>
          </a:p>
        </p:txBody>
      </p:sp>
      <p:sp>
        <p:nvSpPr>
          <p:cNvPr id="6" name="Rectangle 5"/>
          <p:cNvSpPr/>
          <p:nvPr/>
        </p:nvSpPr>
        <p:spPr>
          <a:xfrm>
            <a:off x="8648323" y="4842641"/>
            <a:ext cx="277368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Primary Shard 3</a:t>
            </a:r>
          </a:p>
        </p:txBody>
      </p:sp>
      <p:sp>
        <p:nvSpPr>
          <p:cNvPr id="7" name="Rectangle 6"/>
          <p:cNvSpPr/>
          <p:nvPr/>
        </p:nvSpPr>
        <p:spPr>
          <a:xfrm>
            <a:off x="8648323" y="5281202"/>
            <a:ext cx="277368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Replica Shard 1</a:t>
            </a:r>
          </a:p>
        </p:txBody>
      </p:sp>
      <p:sp>
        <p:nvSpPr>
          <p:cNvPr id="8" name="Rectangle 7"/>
          <p:cNvSpPr/>
          <p:nvPr/>
        </p:nvSpPr>
        <p:spPr>
          <a:xfrm>
            <a:off x="8648323" y="5719763"/>
            <a:ext cx="277368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Replica Shard 2</a:t>
            </a:r>
          </a:p>
        </p:txBody>
      </p:sp>
      <p:sp>
        <p:nvSpPr>
          <p:cNvPr id="9" name="Rectangle 8"/>
          <p:cNvSpPr/>
          <p:nvPr/>
        </p:nvSpPr>
        <p:spPr>
          <a:xfrm>
            <a:off x="8648323" y="6176963"/>
            <a:ext cx="277368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Replica Shard 3</a:t>
            </a:r>
          </a:p>
        </p:txBody>
      </p:sp>
      <p:sp>
        <p:nvSpPr>
          <p:cNvPr id="10" name="Left Brace 9"/>
          <p:cNvSpPr/>
          <p:nvPr/>
        </p:nvSpPr>
        <p:spPr>
          <a:xfrm>
            <a:off x="8267323" y="3928241"/>
            <a:ext cx="228600" cy="135296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ectangle 10"/>
          <p:cNvSpPr/>
          <p:nvPr/>
        </p:nvSpPr>
        <p:spPr>
          <a:xfrm>
            <a:off x="7309024" y="3870501"/>
            <a:ext cx="1002197" cy="1384995"/>
          </a:xfrm>
          <a:prstGeom prst="rect">
            <a:avLst/>
          </a:prstGeom>
        </p:spPr>
        <p:txBody>
          <a:bodyPr wrap="none">
            <a:spAutoFit/>
          </a:bodyPr>
          <a:lstStyle/>
          <a:p>
            <a:pPr algn="ctr"/>
            <a:r>
              <a:rPr lang="en-US" sz="2800" dirty="0">
                <a:latin typeface="Gill Sans MT" panose="020B0502020104020203" pitchFamily="34" charset="0"/>
              </a:rPr>
              <a:t>Full</a:t>
            </a:r>
            <a:br>
              <a:rPr lang="en-US" sz="2800" dirty="0">
                <a:latin typeface="Gill Sans MT" panose="020B0502020104020203" pitchFamily="34" charset="0"/>
              </a:rPr>
            </a:br>
            <a:r>
              <a:rPr lang="en-US" sz="2800" dirty="0">
                <a:latin typeface="Gill Sans MT" panose="020B0502020104020203" pitchFamily="34" charset="0"/>
              </a:rPr>
              <a:t>Index</a:t>
            </a:r>
          </a:p>
          <a:p>
            <a:pPr algn="ctr"/>
            <a:r>
              <a:rPr lang="en-US" sz="2800" dirty="0">
                <a:latin typeface="Gill Sans MT" panose="020B0502020104020203" pitchFamily="34" charset="0"/>
              </a:rPr>
              <a:t>Data</a:t>
            </a:r>
          </a:p>
        </p:txBody>
      </p:sp>
      <p:sp>
        <p:nvSpPr>
          <p:cNvPr id="12" name="Right Bracket 11"/>
          <p:cNvSpPr/>
          <p:nvPr/>
        </p:nvSpPr>
        <p:spPr>
          <a:xfrm>
            <a:off x="11422003" y="4156841"/>
            <a:ext cx="121920" cy="1352961"/>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ight Bracket 12"/>
          <p:cNvSpPr/>
          <p:nvPr/>
        </p:nvSpPr>
        <p:spPr>
          <a:xfrm>
            <a:off x="11422003" y="4614041"/>
            <a:ext cx="304800" cy="1334322"/>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ight Bracket 13"/>
          <p:cNvSpPr/>
          <p:nvPr/>
        </p:nvSpPr>
        <p:spPr>
          <a:xfrm>
            <a:off x="11422003" y="5061922"/>
            <a:ext cx="502920" cy="1343641"/>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Footer Placeholder 14">
            <a:extLst>
              <a:ext uri="{FF2B5EF4-FFF2-40B4-BE49-F238E27FC236}">
                <a16:creationId xmlns:a16="http://schemas.microsoft.com/office/drawing/2014/main" id="{BCC451E4-9563-4B7D-8766-5CDB8C77B09D}"/>
              </a:ext>
            </a:extLst>
          </p:cNvPr>
          <p:cNvSpPr>
            <a:spLocks noGrp="1"/>
          </p:cNvSpPr>
          <p:nvPr>
            <p:ph type="ftr" sz="quarter" idx="11"/>
          </p:nvPr>
        </p:nvSpPr>
        <p:spPr/>
        <p:txBody>
          <a:bodyPr/>
          <a:lstStyle/>
          <a:p>
            <a:r>
              <a:rPr lang="en-US"/>
              <a:t>John Hubbard [@SecHubb]</a:t>
            </a:r>
            <a:endParaRPr lang="en-US" dirty="0"/>
          </a:p>
        </p:txBody>
      </p:sp>
      <p:sp>
        <p:nvSpPr>
          <p:cNvPr id="16" name="Slide Number Placeholder 15">
            <a:extLst>
              <a:ext uri="{FF2B5EF4-FFF2-40B4-BE49-F238E27FC236}">
                <a16:creationId xmlns:a16="http://schemas.microsoft.com/office/drawing/2014/main" id="{89254C83-DA2E-4570-9B28-062BB3B139B6}"/>
              </a:ext>
            </a:extLst>
          </p:cNvPr>
          <p:cNvSpPr>
            <a:spLocks noGrp="1"/>
          </p:cNvSpPr>
          <p:nvPr>
            <p:ph type="sldNum" sz="quarter" idx="12"/>
          </p:nvPr>
        </p:nvSpPr>
        <p:spPr/>
        <p:txBody>
          <a:bodyPr/>
          <a:lstStyle/>
          <a:p>
            <a:fld id="{B50D2CD9-256A-41CD-97C4-E1B3FF7BDE57}" type="slidenum">
              <a:rPr lang="en-US" smtClean="0"/>
              <a:t>19</a:t>
            </a:fld>
            <a:endParaRPr lang="en-US"/>
          </a:p>
        </p:txBody>
      </p:sp>
    </p:spTree>
    <p:extLst>
      <p:ext uri="{BB962C8B-B14F-4D97-AF65-F5344CB8AC3E}">
        <p14:creationId xmlns:p14="http://schemas.microsoft.com/office/powerpoint/2010/main" val="1744176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05AE-F4AE-4120-B960-0D46FFD08D61}"/>
              </a:ext>
            </a:extLst>
          </p:cNvPr>
          <p:cNvSpPr>
            <a:spLocks noGrp="1"/>
          </p:cNvSpPr>
          <p:nvPr>
            <p:ph type="title"/>
          </p:nvPr>
        </p:nvSpPr>
        <p:spPr/>
        <p:txBody>
          <a:bodyPr/>
          <a:lstStyle/>
          <a:p>
            <a:r>
              <a:rPr lang="en-US" dirty="0">
                <a:latin typeface="Arial Black" panose="020B0A04020102020204" pitchFamily="34" charset="0"/>
                <a:cs typeface="Arial" panose="020B0604020202020204" pitchFamily="34" charset="0"/>
              </a:rPr>
              <a:t>Who Am I?</a:t>
            </a:r>
          </a:p>
        </p:txBody>
      </p:sp>
      <p:sp>
        <p:nvSpPr>
          <p:cNvPr id="3" name="Content Placeholder 2">
            <a:extLst>
              <a:ext uri="{FF2B5EF4-FFF2-40B4-BE49-F238E27FC236}">
                <a16:creationId xmlns:a16="http://schemas.microsoft.com/office/drawing/2014/main" id="{F8E2A5A5-6DCE-4A2A-A698-962FE4445A36}"/>
              </a:ext>
            </a:extLst>
          </p:cNvPr>
          <p:cNvSpPr>
            <a:spLocks noGrp="1"/>
          </p:cNvSpPr>
          <p:nvPr>
            <p:ph idx="1"/>
          </p:nvPr>
        </p:nvSpPr>
        <p:spPr>
          <a:xfrm>
            <a:off x="838199" y="1825625"/>
            <a:ext cx="10862145" cy="4351338"/>
          </a:xfrm>
        </p:spPr>
        <p:txBody>
          <a:bodyPr>
            <a:normAutofit lnSpcReduction="10000"/>
          </a:bodyPr>
          <a:lstStyle/>
          <a:p>
            <a:pPr marL="0" indent="0">
              <a:buNone/>
            </a:pPr>
            <a:r>
              <a:rPr lang="en-US" dirty="0"/>
              <a:t>John Hubbard [@SecHubb]</a:t>
            </a:r>
          </a:p>
          <a:p>
            <a:r>
              <a:rPr lang="en-US" dirty="0"/>
              <a:t>Previous SOC Lead @ </a:t>
            </a:r>
            <a:r>
              <a:rPr lang="en-US" dirty="0">
                <a:solidFill>
                  <a:schemeClr val="accent2"/>
                </a:solidFill>
              </a:rPr>
              <a:t>GlaxoSmithKline</a:t>
            </a:r>
          </a:p>
          <a:p>
            <a:r>
              <a:rPr lang="en-US" dirty="0"/>
              <a:t> </a:t>
            </a:r>
            <a:r>
              <a:rPr lang="en-US" dirty="0">
                <a:solidFill>
                  <a:schemeClr val="accent1"/>
                </a:solidFill>
              </a:rPr>
              <a:t>Certified SANS Instructor</a:t>
            </a:r>
          </a:p>
          <a:p>
            <a:pPr lvl="1"/>
            <a:r>
              <a:rPr lang="en-US" dirty="0"/>
              <a:t>Author</a:t>
            </a:r>
          </a:p>
          <a:p>
            <a:pPr lvl="2"/>
            <a:r>
              <a:rPr lang="en-US" dirty="0"/>
              <a:t>SEC450: Blue Team Fundamentals – Security Analysis and Operations</a:t>
            </a:r>
          </a:p>
          <a:p>
            <a:pPr lvl="2"/>
            <a:r>
              <a:rPr lang="en-US" dirty="0"/>
              <a:t>SEC455: SIEM Design &amp; Implementation (Elasticsearch as a SIEM)</a:t>
            </a:r>
          </a:p>
          <a:p>
            <a:pPr lvl="1"/>
            <a:r>
              <a:rPr lang="en-US" dirty="0"/>
              <a:t>Instructor</a:t>
            </a:r>
          </a:p>
          <a:p>
            <a:pPr lvl="2"/>
            <a:r>
              <a:rPr lang="en-US" dirty="0"/>
              <a:t>SEC511: Continuous Monitoring &amp; Security Operations</a:t>
            </a:r>
          </a:p>
          <a:p>
            <a:pPr lvl="2"/>
            <a:r>
              <a:rPr lang="en-US" dirty="0"/>
              <a:t>SEC555: SIEM with Tactical Analytics</a:t>
            </a:r>
          </a:p>
          <a:p>
            <a:r>
              <a:rPr lang="en-US" dirty="0"/>
              <a:t>Mission: Make life awesome for the blue team</a:t>
            </a:r>
          </a:p>
          <a:p>
            <a:r>
              <a:rPr lang="en-US" dirty="0"/>
              <a:t>Data for this talk: </a:t>
            </a:r>
            <a:r>
              <a:rPr lang="en-US" dirty="0">
                <a:hlinkClick r:id="rId2"/>
              </a:rPr>
              <a:t>https://github.com/SecHubb/SecShell_Demo</a:t>
            </a:r>
            <a:r>
              <a:rPr lang="en-US" dirty="0"/>
              <a:t> </a:t>
            </a:r>
          </a:p>
        </p:txBody>
      </p:sp>
    </p:spTree>
    <p:extLst>
      <p:ext uri="{BB962C8B-B14F-4D97-AF65-F5344CB8AC3E}">
        <p14:creationId xmlns:p14="http://schemas.microsoft.com/office/powerpoint/2010/main" val="733354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Primaries and Replicas</a:t>
            </a:r>
          </a:p>
        </p:txBody>
      </p:sp>
      <p:sp>
        <p:nvSpPr>
          <p:cNvPr id="8" name="Rectangle 7">
            <a:extLst>
              <a:ext uri="{FF2B5EF4-FFF2-40B4-BE49-F238E27FC236}">
                <a16:creationId xmlns:a16="http://schemas.microsoft.com/office/drawing/2014/main" id="{B30A5246-201C-4D47-8A41-0A099DE71DCD}"/>
              </a:ext>
            </a:extLst>
          </p:cNvPr>
          <p:cNvSpPr/>
          <p:nvPr/>
        </p:nvSpPr>
        <p:spPr>
          <a:xfrm>
            <a:off x="6565366" y="2429438"/>
            <a:ext cx="1353447" cy="523220"/>
          </a:xfrm>
          <a:prstGeom prst="rect">
            <a:avLst/>
          </a:prstGeom>
        </p:spPr>
        <p:txBody>
          <a:bodyPr wrap="none">
            <a:spAutoFit/>
          </a:bodyPr>
          <a:lstStyle/>
          <a:p>
            <a:r>
              <a:rPr lang="en-US" sz="2800" b="1" dirty="0">
                <a:latin typeface="Gill Sans MT" panose="020B0502020104020203" pitchFamily="34" charset="0"/>
              </a:rPr>
              <a:t>Copy 2</a:t>
            </a:r>
            <a:endParaRPr lang="en-US" sz="2800" dirty="0">
              <a:latin typeface="Gill Sans MT" panose="020B0502020104020203" pitchFamily="34" charset="0"/>
            </a:endParaRPr>
          </a:p>
        </p:txBody>
      </p:sp>
      <p:pic>
        <p:nvPicPr>
          <p:cNvPr id="27" name="Picture 26" descr="A close up of a black background&#10;&#10;Description generated with high confidence">
            <a:extLst>
              <a:ext uri="{FF2B5EF4-FFF2-40B4-BE49-F238E27FC236}">
                <a16:creationId xmlns:a16="http://schemas.microsoft.com/office/drawing/2014/main" id="{9783D025-D9DF-4015-8A1B-6FE34ACDA444}"/>
              </a:ext>
            </a:extLst>
          </p:cNvPr>
          <p:cNvPicPr>
            <a:picLocks noChangeAspect="1"/>
          </p:cNvPicPr>
          <p:nvPr/>
        </p:nvPicPr>
        <p:blipFill>
          <a:blip r:embed="rId3"/>
          <a:stretch>
            <a:fillRect/>
          </a:stretch>
        </p:blipFill>
        <p:spPr>
          <a:xfrm>
            <a:off x="5085330" y="1920023"/>
            <a:ext cx="1047241" cy="1047241"/>
          </a:xfrm>
          <a:prstGeom prst="rect">
            <a:avLst/>
          </a:prstGeom>
        </p:spPr>
      </p:pic>
      <p:pic>
        <p:nvPicPr>
          <p:cNvPr id="4" name="Picture 3">
            <a:extLst>
              <a:ext uri="{FF2B5EF4-FFF2-40B4-BE49-F238E27FC236}">
                <a16:creationId xmlns:a16="http://schemas.microsoft.com/office/drawing/2014/main" id="{820F9466-2D33-4D52-B9B0-C1CF663EA9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22583" y="3737850"/>
            <a:ext cx="1047241" cy="1026296"/>
          </a:xfrm>
          <a:prstGeom prst="rect">
            <a:avLst/>
          </a:prstGeom>
        </p:spPr>
      </p:pic>
      <p:pic>
        <p:nvPicPr>
          <p:cNvPr id="24" name="Picture 23">
            <a:extLst>
              <a:ext uri="{FF2B5EF4-FFF2-40B4-BE49-F238E27FC236}">
                <a16:creationId xmlns:a16="http://schemas.microsoft.com/office/drawing/2014/main" id="{5B82806A-2E52-4497-BC43-D8A8515D4DD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22000" y="3737850"/>
            <a:ext cx="1047241" cy="1026296"/>
          </a:xfrm>
          <a:prstGeom prst="rect">
            <a:avLst/>
          </a:prstGeom>
        </p:spPr>
      </p:pic>
      <p:pic>
        <p:nvPicPr>
          <p:cNvPr id="30" name="Picture 29">
            <a:extLst>
              <a:ext uri="{FF2B5EF4-FFF2-40B4-BE49-F238E27FC236}">
                <a16:creationId xmlns:a16="http://schemas.microsoft.com/office/drawing/2014/main" id="{26ECE3A0-9781-4AE0-9AE6-56FB27951C1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88861" y="3737850"/>
            <a:ext cx="1047241" cy="1026296"/>
          </a:xfrm>
          <a:prstGeom prst="rect">
            <a:avLst/>
          </a:prstGeom>
        </p:spPr>
      </p:pic>
      <p:pic>
        <p:nvPicPr>
          <p:cNvPr id="31" name="Picture 30">
            <a:extLst>
              <a:ext uri="{FF2B5EF4-FFF2-40B4-BE49-F238E27FC236}">
                <a16:creationId xmlns:a16="http://schemas.microsoft.com/office/drawing/2014/main" id="{55B5970B-BF79-43BA-B769-AFC0E04BD94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55722" y="3737850"/>
            <a:ext cx="1047241" cy="1026296"/>
          </a:xfrm>
          <a:prstGeom prst="rect">
            <a:avLst/>
          </a:prstGeom>
        </p:spPr>
      </p:pic>
      <p:sp>
        <p:nvSpPr>
          <p:cNvPr id="17" name="Rectangle 16">
            <a:extLst>
              <a:ext uri="{FF2B5EF4-FFF2-40B4-BE49-F238E27FC236}">
                <a16:creationId xmlns:a16="http://schemas.microsoft.com/office/drawing/2014/main" id="{77FC3A37-0EA9-4BCD-B42A-CAC341751DD8}"/>
              </a:ext>
            </a:extLst>
          </p:cNvPr>
          <p:cNvSpPr/>
          <p:nvPr/>
        </p:nvSpPr>
        <p:spPr>
          <a:xfrm>
            <a:off x="9055139" y="3989388"/>
            <a:ext cx="1320554" cy="523220"/>
          </a:xfrm>
          <a:prstGeom prst="rect">
            <a:avLst/>
          </a:prstGeom>
        </p:spPr>
        <p:txBody>
          <a:bodyPr wrap="none">
            <a:spAutoFit/>
          </a:bodyPr>
          <a:lstStyle/>
          <a:p>
            <a:r>
              <a:rPr lang="en-US" sz="2800" b="1" dirty="0">
                <a:latin typeface="Gill Sans MT" panose="020B0502020104020203" pitchFamily="34" charset="0"/>
              </a:rPr>
              <a:t>Shards</a:t>
            </a:r>
            <a:endParaRPr lang="en-US" sz="2800" dirty="0">
              <a:latin typeface="Gill Sans MT" panose="020B0502020104020203" pitchFamily="34" charset="0"/>
            </a:endParaRPr>
          </a:p>
        </p:txBody>
      </p:sp>
      <p:sp>
        <p:nvSpPr>
          <p:cNvPr id="3" name="Left Brace 2">
            <a:extLst>
              <a:ext uri="{FF2B5EF4-FFF2-40B4-BE49-F238E27FC236}">
                <a16:creationId xmlns:a16="http://schemas.microsoft.com/office/drawing/2014/main" id="{E950D640-DE39-40D4-B575-7B1994092812}"/>
              </a:ext>
            </a:extLst>
          </p:cNvPr>
          <p:cNvSpPr/>
          <p:nvPr/>
        </p:nvSpPr>
        <p:spPr>
          <a:xfrm rot="5400000">
            <a:off x="3759856" y="2038468"/>
            <a:ext cx="462110" cy="2936657"/>
          </a:xfrm>
          <a:prstGeom prst="lef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descr="A picture containing plate&#10;&#10;Description automatically generated">
            <a:extLst>
              <a:ext uri="{FF2B5EF4-FFF2-40B4-BE49-F238E27FC236}">
                <a16:creationId xmlns:a16="http://schemas.microsoft.com/office/drawing/2014/main" id="{E154FACB-BF57-44FB-919F-2C465CB0E3B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42673" y="4997511"/>
            <a:ext cx="1407059" cy="1407059"/>
          </a:xfrm>
          <a:prstGeom prst="rect">
            <a:avLst/>
          </a:prstGeom>
        </p:spPr>
      </p:pic>
      <p:pic>
        <p:nvPicPr>
          <p:cNvPr id="22" name="Picture 21" descr="A picture containing plate&#10;&#10;Description automatically generated">
            <a:extLst>
              <a:ext uri="{FF2B5EF4-FFF2-40B4-BE49-F238E27FC236}">
                <a16:creationId xmlns:a16="http://schemas.microsoft.com/office/drawing/2014/main" id="{C454119A-5228-4F42-8F10-5454FA32CF0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75812" y="4997511"/>
            <a:ext cx="1407059" cy="1407059"/>
          </a:xfrm>
          <a:prstGeom prst="rect">
            <a:avLst/>
          </a:prstGeom>
        </p:spPr>
      </p:pic>
      <p:pic>
        <p:nvPicPr>
          <p:cNvPr id="23" name="Picture 22" descr="A picture containing plate&#10;&#10;Description automatically generated">
            <a:extLst>
              <a:ext uri="{FF2B5EF4-FFF2-40B4-BE49-F238E27FC236}">
                <a16:creationId xmlns:a16="http://schemas.microsoft.com/office/drawing/2014/main" id="{16704CC4-586F-4ADB-BB25-84D1105B62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608951" y="4997511"/>
            <a:ext cx="1407059" cy="1407059"/>
          </a:xfrm>
          <a:prstGeom prst="rect">
            <a:avLst/>
          </a:prstGeom>
        </p:spPr>
      </p:pic>
      <p:pic>
        <p:nvPicPr>
          <p:cNvPr id="28" name="Picture 27" descr="A picture containing plate&#10;&#10;Description automatically generated">
            <a:extLst>
              <a:ext uri="{FF2B5EF4-FFF2-40B4-BE49-F238E27FC236}">
                <a16:creationId xmlns:a16="http://schemas.microsoft.com/office/drawing/2014/main" id="{A60B4147-4AD2-46F2-95C0-FF063B667D1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242090" y="4997511"/>
            <a:ext cx="1407059" cy="1407059"/>
          </a:xfrm>
          <a:prstGeom prst="rect">
            <a:avLst/>
          </a:prstGeom>
        </p:spPr>
      </p:pic>
      <p:sp>
        <p:nvSpPr>
          <p:cNvPr id="29" name="Rectangle 28">
            <a:extLst>
              <a:ext uri="{FF2B5EF4-FFF2-40B4-BE49-F238E27FC236}">
                <a16:creationId xmlns:a16="http://schemas.microsoft.com/office/drawing/2014/main" id="{F918CA05-32A2-4714-9DFB-8A64BEA60E7C}"/>
              </a:ext>
            </a:extLst>
          </p:cNvPr>
          <p:cNvSpPr/>
          <p:nvPr/>
        </p:nvSpPr>
        <p:spPr>
          <a:xfrm>
            <a:off x="9112206" y="5439430"/>
            <a:ext cx="1263487" cy="523220"/>
          </a:xfrm>
          <a:prstGeom prst="rect">
            <a:avLst/>
          </a:prstGeom>
        </p:spPr>
        <p:txBody>
          <a:bodyPr wrap="none">
            <a:spAutoFit/>
          </a:bodyPr>
          <a:lstStyle/>
          <a:p>
            <a:r>
              <a:rPr lang="en-US" sz="2800" b="1" dirty="0">
                <a:latin typeface="Gill Sans MT" panose="020B0502020104020203" pitchFamily="34" charset="0"/>
              </a:rPr>
              <a:t>Nodes</a:t>
            </a:r>
            <a:endParaRPr lang="en-US" sz="2800" dirty="0">
              <a:latin typeface="Gill Sans MT" panose="020B0502020104020203" pitchFamily="34" charset="0"/>
            </a:endParaRPr>
          </a:p>
        </p:txBody>
      </p:sp>
      <p:sp>
        <p:nvSpPr>
          <p:cNvPr id="16" name="Rectangle 15">
            <a:extLst>
              <a:ext uri="{FF2B5EF4-FFF2-40B4-BE49-F238E27FC236}">
                <a16:creationId xmlns:a16="http://schemas.microsoft.com/office/drawing/2014/main" id="{2A0530EA-F273-4C70-A8A7-58EDE1141882}"/>
              </a:ext>
            </a:extLst>
          </p:cNvPr>
          <p:cNvSpPr/>
          <p:nvPr/>
        </p:nvSpPr>
        <p:spPr>
          <a:xfrm>
            <a:off x="2745459" y="4044018"/>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P0</a:t>
            </a:r>
            <a:endParaRPr lang="en-US" sz="2800" dirty="0">
              <a:solidFill>
                <a:srgbClr val="FF0000"/>
              </a:solidFill>
              <a:latin typeface="Gill Sans MT" panose="020B0502020104020203" pitchFamily="34" charset="0"/>
            </a:endParaRPr>
          </a:p>
        </p:txBody>
      </p:sp>
      <p:sp>
        <p:nvSpPr>
          <p:cNvPr id="18" name="Rectangle 17">
            <a:extLst>
              <a:ext uri="{FF2B5EF4-FFF2-40B4-BE49-F238E27FC236}">
                <a16:creationId xmlns:a16="http://schemas.microsoft.com/office/drawing/2014/main" id="{EBFC9B9C-D3D7-4D0C-A791-D93130B11B76}"/>
              </a:ext>
            </a:extLst>
          </p:cNvPr>
          <p:cNvSpPr/>
          <p:nvPr/>
        </p:nvSpPr>
        <p:spPr>
          <a:xfrm>
            <a:off x="4358204" y="4044018"/>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P1</a:t>
            </a:r>
            <a:endParaRPr lang="en-US" sz="2800" dirty="0">
              <a:solidFill>
                <a:srgbClr val="FF0000"/>
              </a:solidFill>
              <a:latin typeface="Gill Sans MT" panose="020B0502020104020203" pitchFamily="34" charset="0"/>
            </a:endParaRPr>
          </a:p>
        </p:txBody>
      </p:sp>
      <p:sp>
        <p:nvSpPr>
          <p:cNvPr id="19" name="Rectangle 18">
            <a:extLst>
              <a:ext uri="{FF2B5EF4-FFF2-40B4-BE49-F238E27FC236}">
                <a16:creationId xmlns:a16="http://schemas.microsoft.com/office/drawing/2014/main" id="{4EC57621-B109-4B9F-B2FA-92A84929BB57}"/>
              </a:ext>
            </a:extLst>
          </p:cNvPr>
          <p:cNvSpPr/>
          <p:nvPr/>
        </p:nvSpPr>
        <p:spPr>
          <a:xfrm>
            <a:off x="6000497" y="4036774"/>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R0</a:t>
            </a:r>
            <a:endParaRPr lang="en-US" sz="2800" dirty="0">
              <a:solidFill>
                <a:schemeClr val="accent1"/>
              </a:solidFill>
              <a:latin typeface="Gill Sans MT" panose="020B0502020104020203" pitchFamily="34" charset="0"/>
            </a:endParaRPr>
          </a:p>
        </p:txBody>
      </p:sp>
      <p:sp>
        <p:nvSpPr>
          <p:cNvPr id="20" name="Rectangle 19">
            <a:extLst>
              <a:ext uri="{FF2B5EF4-FFF2-40B4-BE49-F238E27FC236}">
                <a16:creationId xmlns:a16="http://schemas.microsoft.com/office/drawing/2014/main" id="{A0EA9424-BEE8-4262-9EB5-64F38F86DEC9}"/>
              </a:ext>
            </a:extLst>
          </p:cNvPr>
          <p:cNvSpPr/>
          <p:nvPr/>
        </p:nvSpPr>
        <p:spPr>
          <a:xfrm>
            <a:off x="7632071" y="4036774"/>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R1</a:t>
            </a:r>
            <a:endParaRPr lang="en-US" sz="2800" dirty="0">
              <a:solidFill>
                <a:schemeClr val="accent1"/>
              </a:solidFill>
              <a:latin typeface="Gill Sans MT" panose="020B0502020104020203" pitchFamily="34" charset="0"/>
            </a:endParaRPr>
          </a:p>
        </p:txBody>
      </p:sp>
      <p:sp>
        <p:nvSpPr>
          <p:cNvPr id="21" name="Left Brace 20">
            <a:extLst>
              <a:ext uri="{FF2B5EF4-FFF2-40B4-BE49-F238E27FC236}">
                <a16:creationId xmlns:a16="http://schemas.microsoft.com/office/drawing/2014/main" id="{EF2574FD-25FD-4BFD-AB75-5B522279E18D}"/>
              </a:ext>
            </a:extLst>
          </p:cNvPr>
          <p:cNvSpPr/>
          <p:nvPr/>
        </p:nvSpPr>
        <p:spPr>
          <a:xfrm rot="5400000">
            <a:off x="7011035" y="2036157"/>
            <a:ext cx="462110" cy="2936657"/>
          </a:xfrm>
          <a:prstGeom prst="lef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170A665B-9B68-4159-B172-D124D385DF33}"/>
              </a:ext>
            </a:extLst>
          </p:cNvPr>
          <p:cNvSpPr/>
          <p:nvPr/>
        </p:nvSpPr>
        <p:spPr>
          <a:xfrm>
            <a:off x="3299088" y="2427127"/>
            <a:ext cx="1353447" cy="523220"/>
          </a:xfrm>
          <a:prstGeom prst="rect">
            <a:avLst/>
          </a:prstGeom>
        </p:spPr>
        <p:txBody>
          <a:bodyPr wrap="none">
            <a:spAutoFit/>
          </a:bodyPr>
          <a:lstStyle/>
          <a:p>
            <a:r>
              <a:rPr lang="en-US" sz="2800" b="1" dirty="0">
                <a:latin typeface="Gill Sans MT" panose="020B0502020104020203" pitchFamily="34" charset="0"/>
              </a:rPr>
              <a:t>Copy 1</a:t>
            </a:r>
            <a:endParaRPr lang="en-US" sz="2800" dirty="0">
              <a:latin typeface="Gill Sans MT" panose="020B0502020104020203" pitchFamily="34" charset="0"/>
            </a:endParaRPr>
          </a:p>
        </p:txBody>
      </p:sp>
      <p:sp>
        <p:nvSpPr>
          <p:cNvPr id="5" name="Footer Placeholder 4">
            <a:extLst>
              <a:ext uri="{FF2B5EF4-FFF2-40B4-BE49-F238E27FC236}">
                <a16:creationId xmlns:a16="http://schemas.microsoft.com/office/drawing/2014/main" id="{054F86FF-0484-4EAD-8FB2-A3255881C366}"/>
              </a:ext>
            </a:extLst>
          </p:cNvPr>
          <p:cNvSpPr>
            <a:spLocks noGrp="1"/>
          </p:cNvSpPr>
          <p:nvPr>
            <p:ph type="ftr" sz="quarter" idx="11"/>
          </p:nvPr>
        </p:nvSpPr>
        <p:spPr/>
        <p:txBody>
          <a:bodyPr/>
          <a:lstStyle/>
          <a:p>
            <a:r>
              <a:rPr lang="en-US"/>
              <a:t>John Hubbard [@SecHubb]</a:t>
            </a:r>
            <a:endParaRPr lang="en-US" dirty="0"/>
          </a:p>
        </p:txBody>
      </p:sp>
      <p:sp>
        <p:nvSpPr>
          <p:cNvPr id="7" name="Slide Number Placeholder 6">
            <a:extLst>
              <a:ext uri="{FF2B5EF4-FFF2-40B4-BE49-F238E27FC236}">
                <a16:creationId xmlns:a16="http://schemas.microsoft.com/office/drawing/2014/main" id="{2DFD252C-B2D2-4478-A691-6D18FCEE0886}"/>
              </a:ext>
            </a:extLst>
          </p:cNvPr>
          <p:cNvSpPr>
            <a:spLocks noGrp="1"/>
          </p:cNvSpPr>
          <p:nvPr>
            <p:ph type="sldNum" sz="quarter" idx="12"/>
          </p:nvPr>
        </p:nvSpPr>
        <p:spPr/>
        <p:txBody>
          <a:bodyPr/>
          <a:lstStyle/>
          <a:p>
            <a:fld id="{B50D2CD9-256A-41CD-97C4-E1B3FF7BDE57}" type="slidenum">
              <a:rPr lang="en-US" smtClean="0"/>
              <a:t>20</a:t>
            </a:fld>
            <a:endParaRPr lang="en-US"/>
          </a:p>
        </p:txBody>
      </p:sp>
    </p:spTree>
    <p:extLst>
      <p:ext uri="{BB962C8B-B14F-4D97-AF65-F5344CB8AC3E}">
        <p14:creationId xmlns:p14="http://schemas.microsoft.com/office/powerpoint/2010/main" val="368236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Primaries and Replicas</a:t>
            </a:r>
          </a:p>
        </p:txBody>
      </p:sp>
      <p:sp>
        <p:nvSpPr>
          <p:cNvPr id="8" name="Rectangle 7">
            <a:extLst>
              <a:ext uri="{FF2B5EF4-FFF2-40B4-BE49-F238E27FC236}">
                <a16:creationId xmlns:a16="http://schemas.microsoft.com/office/drawing/2014/main" id="{B30A5246-201C-4D47-8A41-0A099DE71DCD}"/>
              </a:ext>
            </a:extLst>
          </p:cNvPr>
          <p:cNvSpPr/>
          <p:nvPr/>
        </p:nvSpPr>
        <p:spPr>
          <a:xfrm>
            <a:off x="4858019" y="2484526"/>
            <a:ext cx="1353447" cy="523220"/>
          </a:xfrm>
          <a:prstGeom prst="rect">
            <a:avLst/>
          </a:prstGeom>
        </p:spPr>
        <p:txBody>
          <a:bodyPr wrap="none">
            <a:spAutoFit/>
          </a:bodyPr>
          <a:lstStyle/>
          <a:p>
            <a:r>
              <a:rPr lang="en-US" sz="2800" b="1" dirty="0">
                <a:latin typeface="Gill Sans MT" panose="020B0502020104020203" pitchFamily="34" charset="0"/>
              </a:rPr>
              <a:t>Copy 2</a:t>
            </a:r>
            <a:endParaRPr lang="en-US" sz="2800" dirty="0">
              <a:latin typeface="Gill Sans MT" panose="020B0502020104020203" pitchFamily="34" charset="0"/>
            </a:endParaRPr>
          </a:p>
        </p:txBody>
      </p:sp>
      <p:pic>
        <p:nvPicPr>
          <p:cNvPr id="27" name="Picture 26" descr="A close up of a black background&#10;&#10;Description generated with high confidence">
            <a:extLst>
              <a:ext uri="{FF2B5EF4-FFF2-40B4-BE49-F238E27FC236}">
                <a16:creationId xmlns:a16="http://schemas.microsoft.com/office/drawing/2014/main" id="{9783D025-D9DF-4015-8A1B-6FE34ACDA444}"/>
              </a:ext>
            </a:extLst>
          </p:cNvPr>
          <p:cNvPicPr>
            <a:picLocks noChangeAspect="1"/>
          </p:cNvPicPr>
          <p:nvPr/>
        </p:nvPicPr>
        <p:blipFill>
          <a:blip r:embed="rId3"/>
          <a:stretch>
            <a:fillRect/>
          </a:stretch>
        </p:blipFill>
        <p:spPr>
          <a:xfrm>
            <a:off x="5011121" y="1434974"/>
            <a:ext cx="1047241" cy="1047241"/>
          </a:xfrm>
          <a:prstGeom prst="rect">
            <a:avLst/>
          </a:prstGeom>
        </p:spPr>
      </p:pic>
      <p:pic>
        <p:nvPicPr>
          <p:cNvPr id="4" name="Picture 3">
            <a:extLst>
              <a:ext uri="{FF2B5EF4-FFF2-40B4-BE49-F238E27FC236}">
                <a16:creationId xmlns:a16="http://schemas.microsoft.com/office/drawing/2014/main" id="{820F9466-2D33-4D52-B9B0-C1CF663EA9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15236" y="3792938"/>
            <a:ext cx="1047241" cy="1026296"/>
          </a:xfrm>
          <a:prstGeom prst="rect">
            <a:avLst/>
          </a:prstGeom>
        </p:spPr>
      </p:pic>
      <p:pic>
        <p:nvPicPr>
          <p:cNvPr id="24" name="Picture 23">
            <a:extLst>
              <a:ext uri="{FF2B5EF4-FFF2-40B4-BE49-F238E27FC236}">
                <a16:creationId xmlns:a16="http://schemas.microsoft.com/office/drawing/2014/main" id="{5B82806A-2E52-4497-BC43-D8A8515D4DD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14653" y="3792938"/>
            <a:ext cx="1047241" cy="1026296"/>
          </a:xfrm>
          <a:prstGeom prst="rect">
            <a:avLst/>
          </a:prstGeom>
        </p:spPr>
      </p:pic>
      <p:pic>
        <p:nvPicPr>
          <p:cNvPr id="30" name="Picture 29">
            <a:extLst>
              <a:ext uri="{FF2B5EF4-FFF2-40B4-BE49-F238E27FC236}">
                <a16:creationId xmlns:a16="http://schemas.microsoft.com/office/drawing/2014/main" id="{26ECE3A0-9781-4AE0-9AE6-56FB27951C1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081514" y="3792938"/>
            <a:ext cx="1047241" cy="1026296"/>
          </a:xfrm>
          <a:prstGeom prst="rect">
            <a:avLst/>
          </a:prstGeom>
        </p:spPr>
      </p:pic>
      <p:pic>
        <p:nvPicPr>
          <p:cNvPr id="31" name="Picture 30">
            <a:extLst>
              <a:ext uri="{FF2B5EF4-FFF2-40B4-BE49-F238E27FC236}">
                <a16:creationId xmlns:a16="http://schemas.microsoft.com/office/drawing/2014/main" id="{55B5970B-BF79-43BA-B769-AFC0E04BD94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448375" y="3792938"/>
            <a:ext cx="1047241" cy="1026296"/>
          </a:xfrm>
          <a:prstGeom prst="rect">
            <a:avLst/>
          </a:prstGeom>
        </p:spPr>
      </p:pic>
      <p:sp>
        <p:nvSpPr>
          <p:cNvPr id="17" name="Rectangle 16">
            <a:extLst>
              <a:ext uri="{FF2B5EF4-FFF2-40B4-BE49-F238E27FC236}">
                <a16:creationId xmlns:a16="http://schemas.microsoft.com/office/drawing/2014/main" id="{77FC3A37-0EA9-4BCD-B42A-CAC341751DD8}"/>
              </a:ext>
            </a:extLst>
          </p:cNvPr>
          <p:cNvSpPr/>
          <p:nvPr/>
        </p:nvSpPr>
        <p:spPr>
          <a:xfrm>
            <a:off x="10404076" y="3967124"/>
            <a:ext cx="1320554" cy="523220"/>
          </a:xfrm>
          <a:prstGeom prst="rect">
            <a:avLst/>
          </a:prstGeom>
        </p:spPr>
        <p:txBody>
          <a:bodyPr wrap="none">
            <a:spAutoFit/>
          </a:bodyPr>
          <a:lstStyle/>
          <a:p>
            <a:r>
              <a:rPr lang="en-US" sz="2800" b="1" dirty="0">
                <a:latin typeface="Gill Sans MT" panose="020B0502020104020203" pitchFamily="34" charset="0"/>
              </a:rPr>
              <a:t>Shards</a:t>
            </a:r>
            <a:endParaRPr lang="en-US" sz="2800" dirty="0">
              <a:latin typeface="Gill Sans MT" panose="020B0502020104020203" pitchFamily="34" charset="0"/>
            </a:endParaRPr>
          </a:p>
        </p:txBody>
      </p:sp>
      <p:sp>
        <p:nvSpPr>
          <p:cNvPr id="3" name="Left Brace 2">
            <a:extLst>
              <a:ext uri="{FF2B5EF4-FFF2-40B4-BE49-F238E27FC236}">
                <a16:creationId xmlns:a16="http://schemas.microsoft.com/office/drawing/2014/main" id="{E950D640-DE39-40D4-B575-7B1994092812}"/>
              </a:ext>
            </a:extLst>
          </p:cNvPr>
          <p:cNvSpPr/>
          <p:nvPr/>
        </p:nvSpPr>
        <p:spPr>
          <a:xfrm rot="5400000">
            <a:off x="2052509" y="2093556"/>
            <a:ext cx="462110" cy="2936657"/>
          </a:xfrm>
          <a:prstGeom prst="lef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descr="A picture containing plate&#10;&#10;Description automatically generated">
            <a:extLst>
              <a:ext uri="{FF2B5EF4-FFF2-40B4-BE49-F238E27FC236}">
                <a16:creationId xmlns:a16="http://schemas.microsoft.com/office/drawing/2014/main" id="{E154FACB-BF57-44FB-919F-2C465CB0E3B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35326" y="5052599"/>
            <a:ext cx="1407059" cy="1407059"/>
          </a:xfrm>
          <a:prstGeom prst="rect">
            <a:avLst/>
          </a:prstGeom>
        </p:spPr>
      </p:pic>
      <p:pic>
        <p:nvPicPr>
          <p:cNvPr id="22" name="Picture 21" descr="A picture containing plate&#10;&#10;Description automatically generated">
            <a:extLst>
              <a:ext uri="{FF2B5EF4-FFF2-40B4-BE49-F238E27FC236}">
                <a16:creationId xmlns:a16="http://schemas.microsoft.com/office/drawing/2014/main" id="{C454119A-5228-4F42-8F10-5454FA32CF0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268465" y="5052599"/>
            <a:ext cx="1407059" cy="1407059"/>
          </a:xfrm>
          <a:prstGeom prst="rect">
            <a:avLst/>
          </a:prstGeom>
        </p:spPr>
      </p:pic>
      <p:pic>
        <p:nvPicPr>
          <p:cNvPr id="23" name="Picture 22" descr="A picture containing plate&#10;&#10;Description automatically generated">
            <a:extLst>
              <a:ext uri="{FF2B5EF4-FFF2-40B4-BE49-F238E27FC236}">
                <a16:creationId xmlns:a16="http://schemas.microsoft.com/office/drawing/2014/main" id="{16704CC4-586F-4ADB-BB25-84D1105B62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01604" y="5052599"/>
            <a:ext cx="1407059" cy="1407059"/>
          </a:xfrm>
          <a:prstGeom prst="rect">
            <a:avLst/>
          </a:prstGeom>
        </p:spPr>
      </p:pic>
      <p:pic>
        <p:nvPicPr>
          <p:cNvPr id="28" name="Picture 27" descr="A picture containing plate&#10;&#10;Description automatically generated">
            <a:extLst>
              <a:ext uri="{FF2B5EF4-FFF2-40B4-BE49-F238E27FC236}">
                <a16:creationId xmlns:a16="http://schemas.microsoft.com/office/drawing/2014/main" id="{A60B4147-4AD2-46F2-95C0-FF063B667D1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534743" y="5052599"/>
            <a:ext cx="1407059" cy="1407059"/>
          </a:xfrm>
          <a:prstGeom prst="rect">
            <a:avLst/>
          </a:prstGeom>
        </p:spPr>
      </p:pic>
      <p:sp>
        <p:nvSpPr>
          <p:cNvPr id="29" name="Rectangle 28">
            <a:extLst>
              <a:ext uri="{FF2B5EF4-FFF2-40B4-BE49-F238E27FC236}">
                <a16:creationId xmlns:a16="http://schemas.microsoft.com/office/drawing/2014/main" id="{F918CA05-32A2-4714-9DFB-8A64BEA60E7C}"/>
              </a:ext>
            </a:extLst>
          </p:cNvPr>
          <p:cNvSpPr/>
          <p:nvPr/>
        </p:nvSpPr>
        <p:spPr>
          <a:xfrm>
            <a:off x="10461143" y="5492207"/>
            <a:ext cx="1263487" cy="523220"/>
          </a:xfrm>
          <a:prstGeom prst="rect">
            <a:avLst/>
          </a:prstGeom>
        </p:spPr>
        <p:txBody>
          <a:bodyPr wrap="none">
            <a:spAutoFit/>
          </a:bodyPr>
          <a:lstStyle/>
          <a:p>
            <a:r>
              <a:rPr lang="en-US" sz="2800" b="1" dirty="0">
                <a:latin typeface="Gill Sans MT" panose="020B0502020104020203" pitchFamily="34" charset="0"/>
              </a:rPr>
              <a:t>Nodes</a:t>
            </a:r>
            <a:endParaRPr lang="en-US" sz="2800" dirty="0">
              <a:latin typeface="Gill Sans MT" panose="020B0502020104020203" pitchFamily="34" charset="0"/>
            </a:endParaRPr>
          </a:p>
        </p:txBody>
      </p:sp>
      <p:sp>
        <p:nvSpPr>
          <p:cNvPr id="16" name="Rectangle 15">
            <a:extLst>
              <a:ext uri="{FF2B5EF4-FFF2-40B4-BE49-F238E27FC236}">
                <a16:creationId xmlns:a16="http://schemas.microsoft.com/office/drawing/2014/main" id="{2A0530EA-F273-4C70-A8A7-58EDE1141882}"/>
              </a:ext>
            </a:extLst>
          </p:cNvPr>
          <p:cNvSpPr/>
          <p:nvPr/>
        </p:nvSpPr>
        <p:spPr>
          <a:xfrm>
            <a:off x="1038112" y="4099106"/>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P0</a:t>
            </a:r>
            <a:endParaRPr lang="en-US" sz="2800" dirty="0">
              <a:solidFill>
                <a:srgbClr val="FF0000"/>
              </a:solidFill>
              <a:latin typeface="Gill Sans MT" panose="020B0502020104020203" pitchFamily="34" charset="0"/>
            </a:endParaRPr>
          </a:p>
        </p:txBody>
      </p:sp>
      <p:sp>
        <p:nvSpPr>
          <p:cNvPr id="18" name="Rectangle 17">
            <a:extLst>
              <a:ext uri="{FF2B5EF4-FFF2-40B4-BE49-F238E27FC236}">
                <a16:creationId xmlns:a16="http://schemas.microsoft.com/office/drawing/2014/main" id="{EBFC9B9C-D3D7-4D0C-A791-D93130B11B76}"/>
              </a:ext>
            </a:extLst>
          </p:cNvPr>
          <p:cNvSpPr/>
          <p:nvPr/>
        </p:nvSpPr>
        <p:spPr>
          <a:xfrm>
            <a:off x="2650857" y="4099106"/>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P1</a:t>
            </a:r>
            <a:endParaRPr lang="en-US" sz="2800" dirty="0">
              <a:solidFill>
                <a:srgbClr val="FF0000"/>
              </a:solidFill>
              <a:latin typeface="Gill Sans MT" panose="020B0502020104020203" pitchFamily="34" charset="0"/>
            </a:endParaRPr>
          </a:p>
        </p:txBody>
      </p:sp>
      <p:sp>
        <p:nvSpPr>
          <p:cNvPr id="19" name="Rectangle 18">
            <a:extLst>
              <a:ext uri="{FF2B5EF4-FFF2-40B4-BE49-F238E27FC236}">
                <a16:creationId xmlns:a16="http://schemas.microsoft.com/office/drawing/2014/main" id="{4EC57621-B109-4B9F-B2FA-92A84929BB57}"/>
              </a:ext>
            </a:extLst>
          </p:cNvPr>
          <p:cNvSpPr/>
          <p:nvPr/>
        </p:nvSpPr>
        <p:spPr>
          <a:xfrm>
            <a:off x="4293150" y="4091862"/>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R0</a:t>
            </a:r>
            <a:endParaRPr lang="en-US" sz="2800" dirty="0">
              <a:solidFill>
                <a:schemeClr val="accent1"/>
              </a:solidFill>
              <a:latin typeface="Gill Sans MT" panose="020B0502020104020203" pitchFamily="34" charset="0"/>
            </a:endParaRPr>
          </a:p>
        </p:txBody>
      </p:sp>
      <p:sp>
        <p:nvSpPr>
          <p:cNvPr id="20" name="Rectangle 19">
            <a:extLst>
              <a:ext uri="{FF2B5EF4-FFF2-40B4-BE49-F238E27FC236}">
                <a16:creationId xmlns:a16="http://schemas.microsoft.com/office/drawing/2014/main" id="{A0EA9424-BEE8-4262-9EB5-64F38F86DEC9}"/>
              </a:ext>
            </a:extLst>
          </p:cNvPr>
          <p:cNvSpPr/>
          <p:nvPr/>
        </p:nvSpPr>
        <p:spPr>
          <a:xfrm>
            <a:off x="5924724" y="4091862"/>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R1</a:t>
            </a:r>
            <a:endParaRPr lang="en-US" sz="2800" dirty="0">
              <a:solidFill>
                <a:schemeClr val="accent1"/>
              </a:solidFill>
              <a:latin typeface="Gill Sans MT" panose="020B0502020104020203" pitchFamily="34" charset="0"/>
            </a:endParaRPr>
          </a:p>
        </p:txBody>
      </p:sp>
      <p:sp>
        <p:nvSpPr>
          <p:cNvPr id="21" name="Left Brace 20">
            <a:extLst>
              <a:ext uri="{FF2B5EF4-FFF2-40B4-BE49-F238E27FC236}">
                <a16:creationId xmlns:a16="http://schemas.microsoft.com/office/drawing/2014/main" id="{EF2574FD-25FD-4BFD-AB75-5B522279E18D}"/>
              </a:ext>
            </a:extLst>
          </p:cNvPr>
          <p:cNvSpPr/>
          <p:nvPr/>
        </p:nvSpPr>
        <p:spPr>
          <a:xfrm rot="5400000">
            <a:off x="5303688" y="2091245"/>
            <a:ext cx="462110" cy="2936657"/>
          </a:xfrm>
          <a:prstGeom prst="lef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170A665B-9B68-4159-B172-D124D385DF33}"/>
              </a:ext>
            </a:extLst>
          </p:cNvPr>
          <p:cNvSpPr/>
          <p:nvPr/>
        </p:nvSpPr>
        <p:spPr>
          <a:xfrm>
            <a:off x="1591741" y="2482215"/>
            <a:ext cx="1353447" cy="523220"/>
          </a:xfrm>
          <a:prstGeom prst="rect">
            <a:avLst/>
          </a:prstGeom>
        </p:spPr>
        <p:txBody>
          <a:bodyPr wrap="none">
            <a:spAutoFit/>
          </a:bodyPr>
          <a:lstStyle/>
          <a:p>
            <a:r>
              <a:rPr lang="en-US" sz="2800" b="1" dirty="0">
                <a:latin typeface="Gill Sans MT" panose="020B0502020104020203" pitchFamily="34" charset="0"/>
              </a:rPr>
              <a:t>Copy 1</a:t>
            </a:r>
            <a:endParaRPr lang="en-US" sz="2800" dirty="0">
              <a:latin typeface="Gill Sans MT" panose="020B0502020104020203" pitchFamily="34" charset="0"/>
            </a:endParaRPr>
          </a:p>
        </p:txBody>
      </p:sp>
      <p:sp>
        <p:nvSpPr>
          <p:cNvPr id="26" name="Rectangle 25">
            <a:extLst>
              <a:ext uri="{FF2B5EF4-FFF2-40B4-BE49-F238E27FC236}">
                <a16:creationId xmlns:a16="http://schemas.microsoft.com/office/drawing/2014/main" id="{E8B29B47-C22D-441B-981D-D00FAC9A7BBD}"/>
              </a:ext>
            </a:extLst>
          </p:cNvPr>
          <p:cNvSpPr/>
          <p:nvPr/>
        </p:nvSpPr>
        <p:spPr>
          <a:xfrm>
            <a:off x="8019300" y="2482215"/>
            <a:ext cx="1353447" cy="523220"/>
          </a:xfrm>
          <a:prstGeom prst="rect">
            <a:avLst/>
          </a:prstGeom>
        </p:spPr>
        <p:txBody>
          <a:bodyPr wrap="none">
            <a:spAutoFit/>
          </a:bodyPr>
          <a:lstStyle/>
          <a:p>
            <a:r>
              <a:rPr lang="en-US" sz="2800" b="1" dirty="0">
                <a:latin typeface="Gill Sans MT" panose="020B0502020104020203" pitchFamily="34" charset="0"/>
              </a:rPr>
              <a:t>Copy 3</a:t>
            </a:r>
            <a:endParaRPr lang="en-US" sz="2800" dirty="0">
              <a:latin typeface="Gill Sans MT" panose="020B0502020104020203" pitchFamily="34" charset="0"/>
            </a:endParaRPr>
          </a:p>
        </p:txBody>
      </p:sp>
      <p:pic>
        <p:nvPicPr>
          <p:cNvPr id="32" name="Picture 31">
            <a:extLst>
              <a:ext uri="{FF2B5EF4-FFF2-40B4-BE49-F238E27FC236}">
                <a16:creationId xmlns:a16="http://schemas.microsoft.com/office/drawing/2014/main" id="{DCD56A58-3688-4516-9214-CB540DC7E0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875934" y="3790627"/>
            <a:ext cx="1047241" cy="1026296"/>
          </a:xfrm>
          <a:prstGeom prst="rect">
            <a:avLst/>
          </a:prstGeom>
        </p:spPr>
      </p:pic>
      <p:pic>
        <p:nvPicPr>
          <p:cNvPr id="33" name="Picture 32">
            <a:extLst>
              <a:ext uri="{FF2B5EF4-FFF2-40B4-BE49-F238E27FC236}">
                <a16:creationId xmlns:a16="http://schemas.microsoft.com/office/drawing/2014/main" id="{02DBC96A-CF0F-41BA-B581-49C1980636E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42795" y="3790627"/>
            <a:ext cx="1047241" cy="1026296"/>
          </a:xfrm>
          <a:prstGeom prst="rect">
            <a:avLst/>
          </a:prstGeom>
        </p:spPr>
      </p:pic>
      <p:pic>
        <p:nvPicPr>
          <p:cNvPr id="34" name="Picture 33" descr="A picture containing plate&#10;&#10;Description automatically generated">
            <a:extLst>
              <a:ext uri="{FF2B5EF4-FFF2-40B4-BE49-F238E27FC236}">
                <a16:creationId xmlns:a16="http://schemas.microsoft.com/office/drawing/2014/main" id="{73628777-67ED-43E3-A4D8-92BDB3710E8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062885" y="5050288"/>
            <a:ext cx="1407059" cy="1407059"/>
          </a:xfrm>
          <a:prstGeom prst="rect">
            <a:avLst/>
          </a:prstGeom>
        </p:spPr>
      </p:pic>
      <p:pic>
        <p:nvPicPr>
          <p:cNvPr id="35" name="Picture 34" descr="A picture containing plate&#10;&#10;Description automatically generated">
            <a:extLst>
              <a:ext uri="{FF2B5EF4-FFF2-40B4-BE49-F238E27FC236}">
                <a16:creationId xmlns:a16="http://schemas.microsoft.com/office/drawing/2014/main" id="{B9637A72-F8F2-48B6-A914-1D2A445C41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96024" y="5050288"/>
            <a:ext cx="1407059" cy="1407059"/>
          </a:xfrm>
          <a:prstGeom prst="rect">
            <a:avLst/>
          </a:prstGeom>
        </p:spPr>
      </p:pic>
      <p:sp>
        <p:nvSpPr>
          <p:cNvPr id="36" name="Rectangle 35">
            <a:extLst>
              <a:ext uri="{FF2B5EF4-FFF2-40B4-BE49-F238E27FC236}">
                <a16:creationId xmlns:a16="http://schemas.microsoft.com/office/drawing/2014/main" id="{66E3E910-F3F6-472E-BEA9-EC243EE1C523}"/>
              </a:ext>
            </a:extLst>
          </p:cNvPr>
          <p:cNvSpPr/>
          <p:nvPr/>
        </p:nvSpPr>
        <p:spPr>
          <a:xfrm>
            <a:off x="7454431" y="4089551"/>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R0</a:t>
            </a:r>
            <a:endParaRPr lang="en-US" sz="2800" dirty="0">
              <a:solidFill>
                <a:schemeClr val="accent1"/>
              </a:solidFill>
              <a:latin typeface="Gill Sans MT" panose="020B0502020104020203" pitchFamily="34" charset="0"/>
            </a:endParaRPr>
          </a:p>
        </p:txBody>
      </p:sp>
      <p:sp>
        <p:nvSpPr>
          <p:cNvPr id="37" name="Rectangle 36">
            <a:extLst>
              <a:ext uri="{FF2B5EF4-FFF2-40B4-BE49-F238E27FC236}">
                <a16:creationId xmlns:a16="http://schemas.microsoft.com/office/drawing/2014/main" id="{B6A42F68-FC94-4E43-B1F3-E7EB7B0BD066}"/>
              </a:ext>
            </a:extLst>
          </p:cNvPr>
          <p:cNvSpPr/>
          <p:nvPr/>
        </p:nvSpPr>
        <p:spPr>
          <a:xfrm>
            <a:off x="9086005" y="4089551"/>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R1</a:t>
            </a:r>
            <a:endParaRPr lang="en-US" sz="2800" dirty="0">
              <a:solidFill>
                <a:schemeClr val="accent1"/>
              </a:solidFill>
              <a:latin typeface="Gill Sans MT" panose="020B0502020104020203" pitchFamily="34" charset="0"/>
            </a:endParaRPr>
          </a:p>
        </p:txBody>
      </p:sp>
      <p:sp>
        <p:nvSpPr>
          <p:cNvPr id="38" name="Left Brace 37">
            <a:extLst>
              <a:ext uri="{FF2B5EF4-FFF2-40B4-BE49-F238E27FC236}">
                <a16:creationId xmlns:a16="http://schemas.microsoft.com/office/drawing/2014/main" id="{71196E07-927F-423D-916B-E0FFC621065A}"/>
              </a:ext>
            </a:extLst>
          </p:cNvPr>
          <p:cNvSpPr/>
          <p:nvPr/>
        </p:nvSpPr>
        <p:spPr>
          <a:xfrm rot="5400000">
            <a:off x="8464969" y="2088934"/>
            <a:ext cx="462110" cy="2936657"/>
          </a:xfrm>
          <a:prstGeom prst="lef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F5A1FAC5-6A90-4708-9B5D-A357B450A077}"/>
              </a:ext>
            </a:extLst>
          </p:cNvPr>
          <p:cNvSpPr>
            <a:spLocks noGrp="1"/>
          </p:cNvSpPr>
          <p:nvPr>
            <p:ph type="ftr" sz="quarter" idx="11"/>
          </p:nvPr>
        </p:nvSpPr>
        <p:spPr/>
        <p:txBody>
          <a:bodyPr/>
          <a:lstStyle/>
          <a:p>
            <a:r>
              <a:rPr lang="en-US"/>
              <a:t>John Hubbard [@SecHubb]</a:t>
            </a:r>
            <a:endParaRPr lang="en-US" dirty="0"/>
          </a:p>
        </p:txBody>
      </p:sp>
      <p:sp>
        <p:nvSpPr>
          <p:cNvPr id="7" name="Slide Number Placeholder 6">
            <a:extLst>
              <a:ext uri="{FF2B5EF4-FFF2-40B4-BE49-F238E27FC236}">
                <a16:creationId xmlns:a16="http://schemas.microsoft.com/office/drawing/2014/main" id="{F09CE35A-2B7A-4EAB-B38F-7B56BFD579BC}"/>
              </a:ext>
            </a:extLst>
          </p:cNvPr>
          <p:cNvSpPr>
            <a:spLocks noGrp="1"/>
          </p:cNvSpPr>
          <p:nvPr>
            <p:ph type="sldNum" sz="quarter" idx="12"/>
          </p:nvPr>
        </p:nvSpPr>
        <p:spPr/>
        <p:txBody>
          <a:bodyPr/>
          <a:lstStyle/>
          <a:p>
            <a:fld id="{B50D2CD9-256A-41CD-97C4-E1B3FF7BDE57}" type="slidenum">
              <a:rPr lang="en-US" smtClean="0"/>
              <a:t>21</a:t>
            </a:fld>
            <a:endParaRPr lang="en-US"/>
          </a:p>
        </p:txBody>
      </p:sp>
    </p:spTree>
    <p:extLst>
      <p:ext uri="{BB962C8B-B14F-4D97-AF65-F5344CB8AC3E}">
        <p14:creationId xmlns:p14="http://schemas.microsoft.com/office/powerpoint/2010/main" val="2537465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Balancing Writes</a:t>
            </a:r>
          </a:p>
        </p:txBody>
      </p:sp>
      <p:sp>
        <p:nvSpPr>
          <p:cNvPr id="8" name="Rectangle 7">
            <a:extLst>
              <a:ext uri="{FF2B5EF4-FFF2-40B4-BE49-F238E27FC236}">
                <a16:creationId xmlns:a16="http://schemas.microsoft.com/office/drawing/2014/main" id="{B30A5246-201C-4D47-8A41-0A099DE71DCD}"/>
              </a:ext>
            </a:extLst>
          </p:cNvPr>
          <p:cNvSpPr/>
          <p:nvPr/>
        </p:nvSpPr>
        <p:spPr>
          <a:xfrm>
            <a:off x="4081514" y="1531154"/>
            <a:ext cx="2630207" cy="523220"/>
          </a:xfrm>
          <a:prstGeom prst="rect">
            <a:avLst/>
          </a:prstGeom>
        </p:spPr>
        <p:txBody>
          <a:bodyPr wrap="none">
            <a:spAutoFit/>
          </a:bodyPr>
          <a:lstStyle/>
          <a:p>
            <a:r>
              <a:rPr lang="en-US" sz="2800" b="1" dirty="0">
                <a:latin typeface="Gill Sans MT" panose="020B0502020104020203" pitchFamily="34" charset="0"/>
              </a:rPr>
              <a:t>Incoming Logs</a:t>
            </a:r>
            <a:endParaRPr lang="en-US" sz="2800" dirty="0">
              <a:latin typeface="Gill Sans MT" panose="020B0502020104020203" pitchFamily="34" charset="0"/>
            </a:endParaRPr>
          </a:p>
        </p:txBody>
      </p:sp>
      <p:pic>
        <p:nvPicPr>
          <p:cNvPr id="4" name="Picture 3">
            <a:extLst>
              <a:ext uri="{FF2B5EF4-FFF2-40B4-BE49-F238E27FC236}">
                <a16:creationId xmlns:a16="http://schemas.microsoft.com/office/drawing/2014/main" id="{820F9466-2D33-4D52-B9B0-C1CF663EA98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5236" y="3792938"/>
            <a:ext cx="1047241" cy="1026296"/>
          </a:xfrm>
          <a:prstGeom prst="rect">
            <a:avLst/>
          </a:prstGeom>
        </p:spPr>
      </p:pic>
      <p:pic>
        <p:nvPicPr>
          <p:cNvPr id="24" name="Picture 23">
            <a:extLst>
              <a:ext uri="{FF2B5EF4-FFF2-40B4-BE49-F238E27FC236}">
                <a16:creationId xmlns:a16="http://schemas.microsoft.com/office/drawing/2014/main" id="{5B82806A-2E52-4497-BC43-D8A8515D4DD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14653" y="3792938"/>
            <a:ext cx="1047241" cy="1026296"/>
          </a:xfrm>
          <a:prstGeom prst="rect">
            <a:avLst/>
          </a:prstGeom>
        </p:spPr>
      </p:pic>
      <p:pic>
        <p:nvPicPr>
          <p:cNvPr id="30" name="Picture 29">
            <a:extLst>
              <a:ext uri="{FF2B5EF4-FFF2-40B4-BE49-F238E27FC236}">
                <a16:creationId xmlns:a16="http://schemas.microsoft.com/office/drawing/2014/main" id="{26ECE3A0-9781-4AE0-9AE6-56FB27951C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81514" y="3792938"/>
            <a:ext cx="1047241" cy="1026296"/>
          </a:xfrm>
          <a:prstGeom prst="rect">
            <a:avLst/>
          </a:prstGeom>
        </p:spPr>
      </p:pic>
      <p:pic>
        <p:nvPicPr>
          <p:cNvPr id="31" name="Picture 30">
            <a:extLst>
              <a:ext uri="{FF2B5EF4-FFF2-40B4-BE49-F238E27FC236}">
                <a16:creationId xmlns:a16="http://schemas.microsoft.com/office/drawing/2014/main" id="{55B5970B-BF79-43BA-B769-AFC0E04BD9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48375" y="3792938"/>
            <a:ext cx="1047241" cy="1026296"/>
          </a:xfrm>
          <a:prstGeom prst="rect">
            <a:avLst/>
          </a:prstGeom>
        </p:spPr>
      </p:pic>
      <p:sp>
        <p:nvSpPr>
          <p:cNvPr id="17" name="Rectangle 16">
            <a:extLst>
              <a:ext uri="{FF2B5EF4-FFF2-40B4-BE49-F238E27FC236}">
                <a16:creationId xmlns:a16="http://schemas.microsoft.com/office/drawing/2014/main" id="{77FC3A37-0EA9-4BCD-B42A-CAC341751DD8}"/>
              </a:ext>
            </a:extLst>
          </p:cNvPr>
          <p:cNvSpPr/>
          <p:nvPr/>
        </p:nvSpPr>
        <p:spPr>
          <a:xfrm>
            <a:off x="10404076" y="3967124"/>
            <a:ext cx="1320554" cy="523220"/>
          </a:xfrm>
          <a:prstGeom prst="rect">
            <a:avLst/>
          </a:prstGeom>
        </p:spPr>
        <p:txBody>
          <a:bodyPr wrap="none">
            <a:spAutoFit/>
          </a:bodyPr>
          <a:lstStyle/>
          <a:p>
            <a:r>
              <a:rPr lang="en-US" sz="2800" b="1" dirty="0">
                <a:latin typeface="Gill Sans MT" panose="020B0502020104020203" pitchFamily="34" charset="0"/>
              </a:rPr>
              <a:t>Shards</a:t>
            </a:r>
            <a:endParaRPr lang="en-US" sz="2800" dirty="0">
              <a:latin typeface="Gill Sans MT" panose="020B0502020104020203" pitchFamily="34" charset="0"/>
            </a:endParaRPr>
          </a:p>
        </p:txBody>
      </p:sp>
      <p:pic>
        <p:nvPicPr>
          <p:cNvPr id="6" name="Picture 5" descr="A picture containing plate&#10;&#10;Description automatically generated">
            <a:extLst>
              <a:ext uri="{FF2B5EF4-FFF2-40B4-BE49-F238E27FC236}">
                <a16:creationId xmlns:a16="http://schemas.microsoft.com/office/drawing/2014/main" id="{E154FACB-BF57-44FB-919F-2C465CB0E3B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5326" y="5052599"/>
            <a:ext cx="1407059" cy="1407059"/>
          </a:xfrm>
          <a:prstGeom prst="rect">
            <a:avLst/>
          </a:prstGeom>
        </p:spPr>
      </p:pic>
      <p:pic>
        <p:nvPicPr>
          <p:cNvPr id="22" name="Picture 21" descr="A picture containing plate&#10;&#10;Description automatically generated">
            <a:extLst>
              <a:ext uri="{FF2B5EF4-FFF2-40B4-BE49-F238E27FC236}">
                <a16:creationId xmlns:a16="http://schemas.microsoft.com/office/drawing/2014/main" id="{C454119A-5228-4F42-8F10-5454FA32CF0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68465" y="5052599"/>
            <a:ext cx="1407059" cy="1407059"/>
          </a:xfrm>
          <a:prstGeom prst="rect">
            <a:avLst/>
          </a:prstGeom>
        </p:spPr>
      </p:pic>
      <p:pic>
        <p:nvPicPr>
          <p:cNvPr id="23" name="Picture 22" descr="A picture containing plate&#10;&#10;Description automatically generated">
            <a:extLst>
              <a:ext uri="{FF2B5EF4-FFF2-40B4-BE49-F238E27FC236}">
                <a16:creationId xmlns:a16="http://schemas.microsoft.com/office/drawing/2014/main" id="{16704CC4-586F-4ADB-BB25-84D1105B62D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901604" y="5052599"/>
            <a:ext cx="1407059" cy="1407059"/>
          </a:xfrm>
          <a:prstGeom prst="rect">
            <a:avLst/>
          </a:prstGeom>
        </p:spPr>
      </p:pic>
      <p:pic>
        <p:nvPicPr>
          <p:cNvPr id="28" name="Picture 27" descr="A picture containing plate&#10;&#10;Description automatically generated">
            <a:extLst>
              <a:ext uri="{FF2B5EF4-FFF2-40B4-BE49-F238E27FC236}">
                <a16:creationId xmlns:a16="http://schemas.microsoft.com/office/drawing/2014/main" id="{A60B4147-4AD2-46F2-95C0-FF063B667D1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4743" y="5052599"/>
            <a:ext cx="1407059" cy="1407059"/>
          </a:xfrm>
          <a:prstGeom prst="rect">
            <a:avLst/>
          </a:prstGeom>
        </p:spPr>
      </p:pic>
      <p:sp>
        <p:nvSpPr>
          <p:cNvPr id="29" name="Rectangle 28">
            <a:extLst>
              <a:ext uri="{FF2B5EF4-FFF2-40B4-BE49-F238E27FC236}">
                <a16:creationId xmlns:a16="http://schemas.microsoft.com/office/drawing/2014/main" id="{F918CA05-32A2-4714-9DFB-8A64BEA60E7C}"/>
              </a:ext>
            </a:extLst>
          </p:cNvPr>
          <p:cNvSpPr/>
          <p:nvPr/>
        </p:nvSpPr>
        <p:spPr>
          <a:xfrm>
            <a:off x="10461143" y="5492207"/>
            <a:ext cx="1263487" cy="523220"/>
          </a:xfrm>
          <a:prstGeom prst="rect">
            <a:avLst/>
          </a:prstGeom>
        </p:spPr>
        <p:txBody>
          <a:bodyPr wrap="none">
            <a:spAutoFit/>
          </a:bodyPr>
          <a:lstStyle/>
          <a:p>
            <a:r>
              <a:rPr lang="en-US" sz="2800" b="1" dirty="0">
                <a:latin typeface="Gill Sans MT" panose="020B0502020104020203" pitchFamily="34" charset="0"/>
              </a:rPr>
              <a:t>Nodes</a:t>
            </a:r>
            <a:endParaRPr lang="en-US" sz="2800" dirty="0">
              <a:latin typeface="Gill Sans MT" panose="020B0502020104020203" pitchFamily="34" charset="0"/>
            </a:endParaRPr>
          </a:p>
        </p:txBody>
      </p:sp>
      <p:sp>
        <p:nvSpPr>
          <p:cNvPr id="16" name="Rectangle 15">
            <a:extLst>
              <a:ext uri="{FF2B5EF4-FFF2-40B4-BE49-F238E27FC236}">
                <a16:creationId xmlns:a16="http://schemas.microsoft.com/office/drawing/2014/main" id="{2A0530EA-F273-4C70-A8A7-58EDE1141882}"/>
              </a:ext>
            </a:extLst>
          </p:cNvPr>
          <p:cNvSpPr/>
          <p:nvPr/>
        </p:nvSpPr>
        <p:spPr>
          <a:xfrm>
            <a:off x="1038112" y="4099106"/>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P0</a:t>
            </a:r>
            <a:endParaRPr lang="en-US" sz="2800" dirty="0">
              <a:solidFill>
                <a:srgbClr val="FF0000"/>
              </a:solidFill>
              <a:latin typeface="Gill Sans MT" panose="020B0502020104020203" pitchFamily="34" charset="0"/>
            </a:endParaRPr>
          </a:p>
        </p:txBody>
      </p:sp>
      <p:sp>
        <p:nvSpPr>
          <p:cNvPr id="18" name="Rectangle 17">
            <a:extLst>
              <a:ext uri="{FF2B5EF4-FFF2-40B4-BE49-F238E27FC236}">
                <a16:creationId xmlns:a16="http://schemas.microsoft.com/office/drawing/2014/main" id="{EBFC9B9C-D3D7-4D0C-A791-D93130B11B76}"/>
              </a:ext>
            </a:extLst>
          </p:cNvPr>
          <p:cNvSpPr/>
          <p:nvPr/>
        </p:nvSpPr>
        <p:spPr>
          <a:xfrm>
            <a:off x="2650857" y="4099106"/>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P1</a:t>
            </a:r>
            <a:endParaRPr lang="en-US" sz="2800" dirty="0">
              <a:solidFill>
                <a:schemeClr val="accent6"/>
              </a:solidFill>
              <a:latin typeface="Gill Sans MT" panose="020B0502020104020203" pitchFamily="34" charset="0"/>
            </a:endParaRPr>
          </a:p>
        </p:txBody>
      </p:sp>
      <p:sp>
        <p:nvSpPr>
          <p:cNvPr id="19" name="Rectangle 18">
            <a:extLst>
              <a:ext uri="{FF2B5EF4-FFF2-40B4-BE49-F238E27FC236}">
                <a16:creationId xmlns:a16="http://schemas.microsoft.com/office/drawing/2014/main" id="{4EC57621-B109-4B9F-B2FA-92A84929BB57}"/>
              </a:ext>
            </a:extLst>
          </p:cNvPr>
          <p:cNvSpPr/>
          <p:nvPr/>
        </p:nvSpPr>
        <p:spPr>
          <a:xfrm>
            <a:off x="4293150" y="4091862"/>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P2</a:t>
            </a:r>
            <a:endParaRPr lang="en-US" sz="2800" dirty="0">
              <a:solidFill>
                <a:srgbClr val="FF0000"/>
              </a:solidFill>
              <a:latin typeface="Gill Sans MT" panose="020B0502020104020203" pitchFamily="34" charset="0"/>
            </a:endParaRPr>
          </a:p>
        </p:txBody>
      </p:sp>
      <p:sp>
        <p:nvSpPr>
          <p:cNvPr id="20" name="Rectangle 19">
            <a:extLst>
              <a:ext uri="{FF2B5EF4-FFF2-40B4-BE49-F238E27FC236}">
                <a16:creationId xmlns:a16="http://schemas.microsoft.com/office/drawing/2014/main" id="{A0EA9424-BEE8-4262-9EB5-64F38F86DEC9}"/>
              </a:ext>
            </a:extLst>
          </p:cNvPr>
          <p:cNvSpPr/>
          <p:nvPr/>
        </p:nvSpPr>
        <p:spPr>
          <a:xfrm>
            <a:off x="5924724" y="4091862"/>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P3</a:t>
            </a:r>
            <a:endParaRPr lang="en-US" sz="2800" dirty="0">
              <a:solidFill>
                <a:schemeClr val="accent6"/>
              </a:solidFill>
              <a:latin typeface="Gill Sans MT" panose="020B0502020104020203" pitchFamily="34" charset="0"/>
            </a:endParaRPr>
          </a:p>
        </p:txBody>
      </p:sp>
      <p:pic>
        <p:nvPicPr>
          <p:cNvPr id="32" name="Picture 31">
            <a:extLst>
              <a:ext uri="{FF2B5EF4-FFF2-40B4-BE49-F238E27FC236}">
                <a16:creationId xmlns:a16="http://schemas.microsoft.com/office/drawing/2014/main" id="{DCD56A58-3688-4516-9214-CB540DC7E08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75934" y="3790627"/>
            <a:ext cx="1047241" cy="1026296"/>
          </a:xfrm>
          <a:prstGeom prst="rect">
            <a:avLst/>
          </a:prstGeom>
        </p:spPr>
      </p:pic>
      <p:pic>
        <p:nvPicPr>
          <p:cNvPr id="33" name="Picture 32">
            <a:extLst>
              <a:ext uri="{FF2B5EF4-FFF2-40B4-BE49-F238E27FC236}">
                <a16:creationId xmlns:a16="http://schemas.microsoft.com/office/drawing/2014/main" id="{02DBC96A-CF0F-41BA-B581-49C1980636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42795" y="3790627"/>
            <a:ext cx="1047241" cy="1026296"/>
          </a:xfrm>
          <a:prstGeom prst="rect">
            <a:avLst/>
          </a:prstGeom>
        </p:spPr>
      </p:pic>
      <p:pic>
        <p:nvPicPr>
          <p:cNvPr id="34" name="Picture 33" descr="A picture containing plate&#10;&#10;Description automatically generated">
            <a:extLst>
              <a:ext uri="{FF2B5EF4-FFF2-40B4-BE49-F238E27FC236}">
                <a16:creationId xmlns:a16="http://schemas.microsoft.com/office/drawing/2014/main" id="{73628777-67ED-43E3-A4D8-92BDB3710E8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062885" y="5050288"/>
            <a:ext cx="1407059" cy="1407059"/>
          </a:xfrm>
          <a:prstGeom prst="rect">
            <a:avLst/>
          </a:prstGeom>
        </p:spPr>
      </p:pic>
      <p:pic>
        <p:nvPicPr>
          <p:cNvPr id="35" name="Picture 34" descr="A picture containing plate&#10;&#10;Description automatically generated">
            <a:extLst>
              <a:ext uri="{FF2B5EF4-FFF2-40B4-BE49-F238E27FC236}">
                <a16:creationId xmlns:a16="http://schemas.microsoft.com/office/drawing/2014/main" id="{B9637A72-F8F2-48B6-A914-1D2A445C41C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96024" y="5050288"/>
            <a:ext cx="1407059" cy="1407059"/>
          </a:xfrm>
          <a:prstGeom prst="rect">
            <a:avLst/>
          </a:prstGeom>
        </p:spPr>
      </p:pic>
      <p:sp>
        <p:nvSpPr>
          <p:cNvPr id="36" name="Rectangle 35">
            <a:extLst>
              <a:ext uri="{FF2B5EF4-FFF2-40B4-BE49-F238E27FC236}">
                <a16:creationId xmlns:a16="http://schemas.microsoft.com/office/drawing/2014/main" id="{66E3E910-F3F6-472E-BEA9-EC243EE1C523}"/>
              </a:ext>
            </a:extLst>
          </p:cNvPr>
          <p:cNvSpPr/>
          <p:nvPr/>
        </p:nvSpPr>
        <p:spPr>
          <a:xfrm>
            <a:off x="7454431" y="4089551"/>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P4</a:t>
            </a:r>
            <a:endParaRPr lang="en-US" sz="2800" dirty="0">
              <a:solidFill>
                <a:srgbClr val="FF0000"/>
              </a:solidFill>
              <a:latin typeface="Gill Sans MT" panose="020B0502020104020203" pitchFamily="34" charset="0"/>
            </a:endParaRPr>
          </a:p>
        </p:txBody>
      </p:sp>
      <p:sp>
        <p:nvSpPr>
          <p:cNvPr id="37" name="Rectangle 36">
            <a:extLst>
              <a:ext uri="{FF2B5EF4-FFF2-40B4-BE49-F238E27FC236}">
                <a16:creationId xmlns:a16="http://schemas.microsoft.com/office/drawing/2014/main" id="{B6A42F68-FC94-4E43-B1F3-E7EB7B0BD066}"/>
              </a:ext>
            </a:extLst>
          </p:cNvPr>
          <p:cNvSpPr/>
          <p:nvPr/>
        </p:nvSpPr>
        <p:spPr>
          <a:xfrm>
            <a:off x="9086005" y="4089551"/>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P5</a:t>
            </a:r>
            <a:endParaRPr lang="en-US" sz="2800" dirty="0">
              <a:solidFill>
                <a:schemeClr val="accent6"/>
              </a:solidFill>
              <a:latin typeface="Gill Sans MT" panose="020B0502020104020203" pitchFamily="34" charset="0"/>
            </a:endParaRPr>
          </a:p>
        </p:txBody>
      </p:sp>
      <p:cxnSp>
        <p:nvCxnSpPr>
          <p:cNvPr id="40" name="Straight Arrow Connector 39">
            <a:extLst>
              <a:ext uri="{FF2B5EF4-FFF2-40B4-BE49-F238E27FC236}">
                <a16:creationId xmlns:a16="http://schemas.microsoft.com/office/drawing/2014/main" id="{A4E0976F-8395-4101-B8E8-0EA7AF61D359}"/>
              </a:ext>
            </a:extLst>
          </p:cNvPr>
          <p:cNvCxnSpPr>
            <a:cxnSpLocks/>
            <a:endCxn id="31" idx="0"/>
          </p:cNvCxnSpPr>
          <p:nvPr/>
        </p:nvCxnSpPr>
        <p:spPr>
          <a:xfrm flipH="1">
            <a:off x="2971996" y="2141208"/>
            <a:ext cx="2562747" cy="165173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9E303D75-59D6-4C56-B548-518630BC1A35}"/>
              </a:ext>
            </a:extLst>
          </p:cNvPr>
          <p:cNvCxnSpPr>
            <a:cxnSpLocks/>
            <a:endCxn id="4" idx="0"/>
          </p:cNvCxnSpPr>
          <p:nvPr/>
        </p:nvCxnSpPr>
        <p:spPr>
          <a:xfrm flipH="1">
            <a:off x="1338857" y="2141208"/>
            <a:ext cx="4195886" cy="165173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53170199-25F5-47D2-BA01-2A5B3E30A848}"/>
              </a:ext>
            </a:extLst>
          </p:cNvPr>
          <p:cNvCxnSpPr>
            <a:cxnSpLocks/>
          </p:cNvCxnSpPr>
          <p:nvPr/>
        </p:nvCxnSpPr>
        <p:spPr>
          <a:xfrm>
            <a:off x="5537901" y="2141208"/>
            <a:ext cx="773646"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C4119CBC-8AB4-4FFC-A840-550A49D03370}"/>
              </a:ext>
            </a:extLst>
          </p:cNvPr>
          <p:cNvCxnSpPr>
            <a:cxnSpLocks/>
          </p:cNvCxnSpPr>
          <p:nvPr/>
        </p:nvCxnSpPr>
        <p:spPr>
          <a:xfrm flipH="1">
            <a:off x="4678408" y="2141208"/>
            <a:ext cx="859493"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ACCA472D-C3E8-4A24-BBF8-DDED68EEA475}"/>
              </a:ext>
            </a:extLst>
          </p:cNvPr>
          <p:cNvCxnSpPr>
            <a:cxnSpLocks/>
          </p:cNvCxnSpPr>
          <p:nvPr/>
        </p:nvCxnSpPr>
        <p:spPr>
          <a:xfrm>
            <a:off x="5534743" y="2141208"/>
            <a:ext cx="3906004" cy="1629363"/>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6F778E77-3EB9-4877-8A5F-94A32E0998CE}"/>
              </a:ext>
            </a:extLst>
          </p:cNvPr>
          <p:cNvCxnSpPr>
            <a:cxnSpLocks/>
          </p:cNvCxnSpPr>
          <p:nvPr/>
        </p:nvCxnSpPr>
        <p:spPr>
          <a:xfrm>
            <a:off x="5534743" y="2141208"/>
            <a:ext cx="2272866" cy="1629363"/>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848A2457-6B66-4670-8E8C-3C22FF421AC7}"/>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B9030127-C1EA-4D5F-B781-9601985747B5}"/>
              </a:ext>
            </a:extLst>
          </p:cNvPr>
          <p:cNvSpPr>
            <a:spLocks noGrp="1"/>
          </p:cNvSpPr>
          <p:nvPr>
            <p:ph type="sldNum" sz="quarter" idx="12"/>
          </p:nvPr>
        </p:nvSpPr>
        <p:spPr/>
        <p:txBody>
          <a:bodyPr/>
          <a:lstStyle/>
          <a:p>
            <a:fld id="{B50D2CD9-256A-41CD-97C4-E1B3FF7BDE57}" type="slidenum">
              <a:rPr lang="en-US" smtClean="0"/>
              <a:t>22</a:t>
            </a:fld>
            <a:endParaRPr lang="en-US"/>
          </a:p>
        </p:txBody>
      </p:sp>
    </p:spTree>
    <p:extLst>
      <p:ext uri="{BB962C8B-B14F-4D97-AF65-F5344CB8AC3E}">
        <p14:creationId xmlns:p14="http://schemas.microsoft.com/office/powerpoint/2010/main" val="1471810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Balancing Searches</a:t>
            </a:r>
          </a:p>
        </p:txBody>
      </p:sp>
      <p:sp>
        <p:nvSpPr>
          <p:cNvPr id="8" name="Rectangle 7">
            <a:extLst>
              <a:ext uri="{FF2B5EF4-FFF2-40B4-BE49-F238E27FC236}">
                <a16:creationId xmlns:a16="http://schemas.microsoft.com/office/drawing/2014/main" id="{B30A5246-201C-4D47-8A41-0A099DE71DCD}"/>
              </a:ext>
            </a:extLst>
          </p:cNvPr>
          <p:cNvSpPr/>
          <p:nvPr/>
        </p:nvSpPr>
        <p:spPr>
          <a:xfrm>
            <a:off x="4081514" y="1531154"/>
            <a:ext cx="2945743" cy="523220"/>
          </a:xfrm>
          <a:prstGeom prst="rect">
            <a:avLst/>
          </a:prstGeom>
        </p:spPr>
        <p:txBody>
          <a:bodyPr wrap="none">
            <a:spAutoFit/>
          </a:bodyPr>
          <a:lstStyle/>
          <a:p>
            <a:r>
              <a:rPr lang="en-US" sz="2800" b="1" dirty="0">
                <a:latin typeface="Gill Sans MT" panose="020B0502020104020203" pitchFamily="34" charset="0"/>
              </a:rPr>
              <a:t>Search Requests</a:t>
            </a:r>
            <a:endParaRPr lang="en-US" sz="2800" dirty="0">
              <a:latin typeface="Gill Sans MT" panose="020B0502020104020203" pitchFamily="34" charset="0"/>
            </a:endParaRPr>
          </a:p>
        </p:txBody>
      </p:sp>
      <p:pic>
        <p:nvPicPr>
          <p:cNvPr id="4" name="Picture 3">
            <a:extLst>
              <a:ext uri="{FF2B5EF4-FFF2-40B4-BE49-F238E27FC236}">
                <a16:creationId xmlns:a16="http://schemas.microsoft.com/office/drawing/2014/main" id="{820F9466-2D33-4D52-B9B0-C1CF663EA98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5236" y="3792938"/>
            <a:ext cx="1047241" cy="1026296"/>
          </a:xfrm>
          <a:prstGeom prst="rect">
            <a:avLst/>
          </a:prstGeom>
        </p:spPr>
      </p:pic>
      <p:pic>
        <p:nvPicPr>
          <p:cNvPr id="24" name="Picture 23">
            <a:extLst>
              <a:ext uri="{FF2B5EF4-FFF2-40B4-BE49-F238E27FC236}">
                <a16:creationId xmlns:a16="http://schemas.microsoft.com/office/drawing/2014/main" id="{5B82806A-2E52-4497-BC43-D8A8515D4DD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14653" y="3792938"/>
            <a:ext cx="1047241" cy="1026296"/>
          </a:xfrm>
          <a:prstGeom prst="rect">
            <a:avLst/>
          </a:prstGeom>
        </p:spPr>
      </p:pic>
      <p:pic>
        <p:nvPicPr>
          <p:cNvPr id="30" name="Picture 29">
            <a:extLst>
              <a:ext uri="{FF2B5EF4-FFF2-40B4-BE49-F238E27FC236}">
                <a16:creationId xmlns:a16="http://schemas.microsoft.com/office/drawing/2014/main" id="{26ECE3A0-9781-4AE0-9AE6-56FB27951C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81514" y="3792938"/>
            <a:ext cx="1047241" cy="1026296"/>
          </a:xfrm>
          <a:prstGeom prst="rect">
            <a:avLst/>
          </a:prstGeom>
        </p:spPr>
      </p:pic>
      <p:pic>
        <p:nvPicPr>
          <p:cNvPr id="31" name="Picture 30">
            <a:extLst>
              <a:ext uri="{FF2B5EF4-FFF2-40B4-BE49-F238E27FC236}">
                <a16:creationId xmlns:a16="http://schemas.microsoft.com/office/drawing/2014/main" id="{55B5970B-BF79-43BA-B769-AFC0E04BD9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48375" y="3792938"/>
            <a:ext cx="1047241" cy="1026296"/>
          </a:xfrm>
          <a:prstGeom prst="rect">
            <a:avLst/>
          </a:prstGeom>
        </p:spPr>
      </p:pic>
      <p:sp>
        <p:nvSpPr>
          <p:cNvPr id="17" name="Rectangle 16">
            <a:extLst>
              <a:ext uri="{FF2B5EF4-FFF2-40B4-BE49-F238E27FC236}">
                <a16:creationId xmlns:a16="http://schemas.microsoft.com/office/drawing/2014/main" id="{77FC3A37-0EA9-4BCD-B42A-CAC341751DD8}"/>
              </a:ext>
            </a:extLst>
          </p:cNvPr>
          <p:cNvSpPr/>
          <p:nvPr/>
        </p:nvSpPr>
        <p:spPr>
          <a:xfrm>
            <a:off x="10404076" y="3967124"/>
            <a:ext cx="1320554" cy="523220"/>
          </a:xfrm>
          <a:prstGeom prst="rect">
            <a:avLst/>
          </a:prstGeom>
        </p:spPr>
        <p:txBody>
          <a:bodyPr wrap="none">
            <a:spAutoFit/>
          </a:bodyPr>
          <a:lstStyle/>
          <a:p>
            <a:r>
              <a:rPr lang="en-US" sz="2800" b="1" dirty="0">
                <a:latin typeface="Gill Sans MT" panose="020B0502020104020203" pitchFamily="34" charset="0"/>
              </a:rPr>
              <a:t>Shards</a:t>
            </a:r>
            <a:endParaRPr lang="en-US" sz="2800" dirty="0">
              <a:latin typeface="Gill Sans MT" panose="020B0502020104020203" pitchFamily="34" charset="0"/>
            </a:endParaRPr>
          </a:p>
        </p:txBody>
      </p:sp>
      <p:pic>
        <p:nvPicPr>
          <p:cNvPr id="6" name="Picture 5" descr="A picture containing plate&#10;&#10;Description automatically generated">
            <a:extLst>
              <a:ext uri="{FF2B5EF4-FFF2-40B4-BE49-F238E27FC236}">
                <a16:creationId xmlns:a16="http://schemas.microsoft.com/office/drawing/2014/main" id="{E154FACB-BF57-44FB-919F-2C465CB0E3B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5326" y="5052599"/>
            <a:ext cx="1407059" cy="1407059"/>
          </a:xfrm>
          <a:prstGeom prst="rect">
            <a:avLst/>
          </a:prstGeom>
        </p:spPr>
      </p:pic>
      <p:pic>
        <p:nvPicPr>
          <p:cNvPr id="22" name="Picture 21" descr="A picture containing plate&#10;&#10;Description automatically generated">
            <a:extLst>
              <a:ext uri="{FF2B5EF4-FFF2-40B4-BE49-F238E27FC236}">
                <a16:creationId xmlns:a16="http://schemas.microsoft.com/office/drawing/2014/main" id="{C454119A-5228-4F42-8F10-5454FA32CF0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68465" y="5052599"/>
            <a:ext cx="1407059" cy="1407059"/>
          </a:xfrm>
          <a:prstGeom prst="rect">
            <a:avLst/>
          </a:prstGeom>
        </p:spPr>
      </p:pic>
      <p:pic>
        <p:nvPicPr>
          <p:cNvPr id="23" name="Picture 22" descr="A picture containing plate&#10;&#10;Description automatically generated">
            <a:extLst>
              <a:ext uri="{FF2B5EF4-FFF2-40B4-BE49-F238E27FC236}">
                <a16:creationId xmlns:a16="http://schemas.microsoft.com/office/drawing/2014/main" id="{16704CC4-586F-4ADB-BB25-84D1105B62D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901604" y="5052599"/>
            <a:ext cx="1407059" cy="1407059"/>
          </a:xfrm>
          <a:prstGeom prst="rect">
            <a:avLst/>
          </a:prstGeom>
        </p:spPr>
      </p:pic>
      <p:pic>
        <p:nvPicPr>
          <p:cNvPr id="28" name="Picture 27" descr="A picture containing plate&#10;&#10;Description automatically generated">
            <a:extLst>
              <a:ext uri="{FF2B5EF4-FFF2-40B4-BE49-F238E27FC236}">
                <a16:creationId xmlns:a16="http://schemas.microsoft.com/office/drawing/2014/main" id="{A60B4147-4AD2-46F2-95C0-FF063B667D1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4743" y="5052599"/>
            <a:ext cx="1407059" cy="1407059"/>
          </a:xfrm>
          <a:prstGeom prst="rect">
            <a:avLst/>
          </a:prstGeom>
        </p:spPr>
      </p:pic>
      <p:sp>
        <p:nvSpPr>
          <p:cNvPr id="29" name="Rectangle 28">
            <a:extLst>
              <a:ext uri="{FF2B5EF4-FFF2-40B4-BE49-F238E27FC236}">
                <a16:creationId xmlns:a16="http://schemas.microsoft.com/office/drawing/2014/main" id="{F918CA05-32A2-4714-9DFB-8A64BEA60E7C}"/>
              </a:ext>
            </a:extLst>
          </p:cNvPr>
          <p:cNvSpPr/>
          <p:nvPr/>
        </p:nvSpPr>
        <p:spPr>
          <a:xfrm>
            <a:off x="10461143" y="5492207"/>
            <a:ext cx="1263487" cy="523220"/>
          </a:xfrm>
          <a:prstGeom prst="rect">
            <a:avLst/>
          </a:prstGeom>
        </p:spPr>
        <p:txBody>
          <a:bodyPr wrap="none">
            <a:spAutoFit/>
          </a:bodyPr>
          <a:lstStyle/>
          <a:p>
            <a:r>
              <a:rPr lang="en-US" sz="2800" b="1" dirty="0">
                <a:latin typeface="Gill Sans MT" panose="020B0502020104020203" pitchFamily="34" charset="0"/>
              </a:rPr>
              <a:t>Nodes</a:t>
            </a:r>
            <a:endParaRPr lang="en-US" sz="2800" dirty="0">
              <a:latin typeface="Gill Sans MT" panose="020B0502020104020203" pitchFamily="34" charset="0"/>
            </a:endParaRPr>
          </a:p>
        </p:txBody>
      </p:sp>
      <p:sp>
        <p:nvSpPr>
          <p:cNvPr id="16" name="Rectangle 15">
            <a:extLst>
              <a:ext uri="{FF2B5EF4-FFF2-40B4-BE49-F238E27FC236}">
                <a16:creationId xmlns:a16="http://schemas.microsoft.com/office/drawing/2014/main" id="{2A0530EA-F273-4C70-A8A7-58EDE1141882}"/>
              </a:ext>
            </a:extLst>
          </p:cNvPr>
          <p:cNvSpPr/>
          <p:nvPr/>
        </p:nvSpPr>
        <p:spPr>
          <a:xfrm>
            <a:off x="1038112" y="4099106"/>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P0</a:t>
            </a:r>
            <a:endParaRPr lang="en-US" sz="2800" dirty="0">
              <a:solidFill>
                <a:srgbClr val="FF0000"/>
              </a:solidFill>
              <a:latin typeface="Gill Sans MT" panose="020B0502020104020203" pitchFamily="34" charset="0"/>
            </a:endParaRPr>
          </a:p>
        </p:txBody>
      </p:sp>
      <p:sp>
        <p:nvSpPr>
          <p:cNvPr id="18" name="Rectangle 17">
            <a:extLst>
              <a:ext uri="{FF2B5EF4-FFF2-40B4-BE49-F238E27FC236}">
                <a16:creationId xmlns:a16="http://schemas.microsoft.com/office/drawing/2014/main" id="{EBFC9B9C-D3D7-4D0C-A791-D93130B11B76}"/>
              </a:ext>
            </a:extLst>
          </p:cNvPr>
          <p:cNvSpPr/>
          <p:nvPr/>
        </p:nvSpPr>
        <p:spPr>
          <a:xfrm>
            <a:off x="2650857" y="4099106"/>
            <a:ext cx="627095" cy="523220"/>
          </a:xfrm>
          <a:prstGeom prst="rect">
            <a:avLst/>
          </a:prstGeom>
        </p:spPr>
        <p:txBody>
          <a:bodyPr wrap="none">
            <a:spAutoFit/>
          </a:bodyPr>
          <a:lstStyle/>
          <a:p>
            <a:r>
              <a:rPr lang="en-US" sz="2800" b="1" dirty="0">
                <a:solidFill>
                  <a:schemeClr val="accent5"/>
                </a:solidFill>
                <a:latin typeface="Gill Sans MT" panose="020B0502020104020203" pitchFamily="34" charset="0"/>
              </a:rPr>
              <a:t>R0</a:t>
            </a:r>
            <a:endParaRPr lang="en-US" sz="2800" dirty="0">
              <a:solidFill>
                <a:schemeClr val="accent5"/>
              </a:solidFill>
              <a:latin typeface="Gill Sans MT" panose="020B0502020104020203" pitchFamily="34" charset="0"/>
            </a:endParaRPr>
          </a:p>
        </p:txBody>
      </p:sp>
      <p:sp>
        <p:nvSpPr>
          <p:cNvPr id="19" name="Rectangle 18">
            <a:extLst>
              <a:ext uri="{FF2B5EF4-FFF2-40B4-BE49-F238E27FC236}">
                <a16:creationId xmlns:a16="http://schemas.microsoft.com/office/drawing/2014/main" id="{4EC57621-B109-4B9F-B2FA-92A84929BB57}"/>
              </a:ext>
            </a:extLst>
          </p:cNvPr>
          <p:cNvSpPr/>
          <p:nvPr/>
        </p:nvSpPr>
        <p:spPr>
          <a:xfrm>
            <a:off x="4293150" y="4091862"/>
            <a:ext cx="627095" cy="523220"/>
          </a:xfrm>
          <a:prstGeom prst="rect">
            <a:avLst/>
          </a:prstGeom>
        </p:spPr>
        <p:txBody>
          <a:bodyPr wrap="none">
            <a:spAutoFit/>
          </a:bodyPr>
          <a:lstStyle/>
          <a:p>
            <a:r>
              <a:rPr lang="en-US" sz="2800" b="1" dirty="0">
                <a:solidFill>
                  <a:schemeClr val="accent5"/>
                </a:solidFill>
                <a:latin typeface="Gill Sans MT" panose="020B0502020104020203" pitchFamily="34" charset="0"/>
              </a:rPr>
              <a:t>R0</a:t>
            </a:r>
            <a:endParaRPr lang="en-US" sz="2800" dirty="0">
              <a:solidFill>
                <a:schemeClr val="accent5"/>
              </a:solidFill>
              <a:latin typeface="Gill Sans MT" panose="020B0502020104020203" pitchFamily="34" charset="0"/>
            </a:endParaRPr>
          </a:p>
        </p:txBody>
      </p:sp>
      <p:sp>
        <p:nvSpPr>
          <p:cNvPr id="20" name="Rectangle 19">
            <a:extLst>
              <a:ext uri="{FF2B5EF4-FFF2-40B4-BE49-F238E27FC236}">
                <a16:creationId xmlns:a16="http://schemas.microsoft.com/office/drawing/2014/main" id="{A0EA9424-BEE8-4262-9EB5-64F38F86DEC9}"/>
              </a:ext>
            </a:extLst>
          </p:cNvPr>
          <p:cNvSpPr/>
          <p:nvPr/>
        </p:nvSpPr>
        <p:spPr>
          <a:xfrm>
            <a:off x="5924724" y="4091862"/>
            <a:ext cx="627095" cy="523220"/>
          </a:xfrm>
          <a:prstGeom prst="rect">
            <a:avLst/>
          </a:prstGeom>
        </p:spPr>
        <p:txBody>
          <a:bodyPr wrap="none">
            <a:spAutoFit/>
          </a:bodyPr>
          <a:lstStyle/>
          <a:p>
            <a:r>
              <a:rPr lang="en-US" sz="2800" b="1" dirty="0">
                <a:solidFill>
                  <a:schemeClr val="accent5"/>
                </a:solidFill>
                <a:latin typeface="Gill Sans MT" panose="020B0502020104020203" pitchFamily="34" charset="0"/>
              </a:rPr>
              <a:t>R0</a:t>
            </a:r>
            <a:endParaRPr lang="en-US" sz="2800" dirty="0">
              <a:solidFill>
                <a:schemeClr val="accent5"/>
              </a:solidFill>
              <a:latin typeface="Gill Sans MT" panose="020B0502020104020203" pitchFamily="34" charset="0"/>
            </a:endParaRPr>
          </a:p>
        </p:txBody>
      </p:sp>
      <p:pic>
        <p:nvPicPr>
          <p:cNvPr id="32" name="Picture 31">
            <a:extLst>
              <a:ext uri="{FF2B5EF4-FFF2-40B4-BE49-F238E27FC236}">
                <a16:creationId xmlns:a16="http://schemas.microsoft.com/office/drawing/2014/main" id="{DCD56A58-3688-4516-9214-CB540DC7E08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75934" y="3790627"/>
            <a:ext cx="1047241" cy="1026296"/>
          </a:xfrm>
          <a:prstGeom prst="rect">
            <a:avLst/>
          </a:prstGeom>
        </p:spPr>
      </p:pic>
      <p:pic>
        <p:nvPicPr>
          <p:cNvPr id="33" name="Picture 32">
            <a:extLst>
              <a:ext uri="{FF2B5EF4-FFF2-40B4-BE49-F238E27FC236}">
                <a16:creationId xmlns:a16="http://schemas.microsoft.com/office/drawing/2014/main" id="{02DBC96A-CF0F-41BA-B581-49C1980636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42795" y="3790627"/>
            <a:ext cx="1047241" cy="1026296"/>
          </a:xfrm>
          <a:prstGeom prst="rect">
            <a:avLst/>
          </a:prstGeom>
        </p:spPr>
      </p:pic>
      <p:pic>
        <p:nvPicPr>
          <p:cNvPr id="34" name="Picture 33" descr="A picture containing plate&#10;&#10;Description automatically generated">
            <a:extLst>
              <a:ext uri="{FF2B5EF4-FFF2-40B4-BE49-F238E27FC236}">
                <a16:creationId xmlns:a16="http://schemas.microsoft.com/office/drawing/2014/main" id="{73628777-67ED-43E3-A4D8-92BDB3710E8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062885" y="5050288"/>
            <a:ext cx="1407059" cy="1407059"/>
          </a:xfrm>
          <a:prstGeom prst="rect">
            <a:avLst/>
          </a:prstGeom>
        </p:spPr>
      </p:pic>
      <p:pic>
        <p:nvPicPr>
          <p:cNvPr id="35" name="Picture 34" descr="A picture containing plate&#10;&#10;Description automatically generated">
            <a:extLst>
              <a:ext uri="{FF2B5EF4-FFF2-40B4-BE49-F238E27FC236}">
                <a16:creationId xmlns:a16="http://schemas.microsoft.com/office/drawing/2014/main" id="{B9637A72-F8F2-48B6-A914-1D2A445C41C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96024" y="5050288"/>
            <a:ext cx="1407059" cy="1407059"/>
          </a:xfrm>
          <a:prstGeom prst="rect">
            <a:avLst/>
          </a:prstGeom>
        </p:spPr>
      </p:pic>
      <p:sp>
        <p:nvSpPr>
          <p:cNvPr id="36" name="Rectangle 35">
            <a:extLst>
              <a:ext uri="{FF2B5EF4-FFF2-40B4-BE49-F238E27FC236}">
                <a16:creationId xmlns:a16="http://schemas.microsoft.com/office/drawing/2014/main" id="{66E3E910-F3F6-472E-BEA9-EC243EE1C523}"/>
              </a:ext>
            </a:extLst>
          </p:cNvPr>
          <p:cNvSpPr/>
          <p:nvPr/>
        </p:nvSpPr>
        <p:spPr>
          <a:xfrm>
            <a:off x="7454431" y="4089551"/>
            <a:ext cx="627095" cy="523220"/>
          </a:xfrm>
          <a:prstGeom prst="rect">
            <a:avLst/>
          </a:prstGeom>
        </p:spPr>
        <p:txBody>
          <a:bodyPr wrap="none">
            <a:spAutoFit/>
          </a:bodyPr>
          <a:lstStyle/>
          <a:p>
            <a:r>
              <a:rPr lang="en-US" sz="2800" b="1" dirty="0">
                <a:solidFill>
                  <a:schemeClr val="accent5"/>
                </a:solidFill>
                <a:latin typeface="Gill Sans MT" panose="020B0502020104020203" pitchFamily="34" charset="0"/>
              </a:rPr>
              <a:t>R0</a:t>
            </a:r>
            <a:endParaRPr lang="en-US" sz="2800" dirty="0">
              <a:solidFill>
                <a:schemeClr val="accent5"/>
              </a:solidFill>
              <a:latin typeface="Gill Sans MT" panose="020B0502020104020203" pitchFamily="34" charset="0"/>
            </a:endParaRPr>
          </a:p>
        </p:txBody>
      </p:sp>
      <p:sp>
        <p:nvSpPr>
          <p:cNvPr id="37" name="Rectangle 36">
            <a:extLst>
              <a:ext uri="{FF2B5EF4-FFF2-40B4-BE49-F238E27FC236}">
                <a16:creationId xmlns:a16="http://schemas.microsoft.com/office/drawing/2014/main" id="{B6A42F68-FC94-4E43-B1F3-E7EB7B0BD066}"/>
              </a:ext>
            </a:extLst>
          </p:cNvPr>
          <p:cNvSpPr/>
          <p:nvPr/>
        </p:nvSpPr>
        <p:spPr>
          <a:xfrm>
            <a:off x="9086005" y="4089551"/>
            <a:ext cx="627095" cy="523220"/>
          </a:xfrm>
          <a:prstGeom prst="rect">
            <a:avLst/>
          </a:prstGeom>
        </p:spPr>
        <p:txBody>
          <a:bodyPr wrap="none">
            <a:spAutoFit/>
          </a:bodyPr>
          <a:lstStyle/>
          <a:p>
            <a:r>
              <a:rPr lang="en-US" sz="2800" b="1" dirty="0">
                <a:solidFill>
                  <a:schemeClr val="accent5"/>
                </a:solidFill>
                <a:latin typeface="Gill Sans MT" panose="020B0502020104020203" pitchFamily="34" charset="0"/>
              </a:rPr>
              <a:t>R0</a:t>
            </a:r>
            <a:endParaRPr lang="en-US" sz="2800" dirty="0">
              <a:solidFill>
                <a:schemeClr val="accent5"/>
              </a:solidFill>
              <a:latin typeface="Gill Sans MT" panose="020B0502020104020203" pitchFamily="34" charset="0"/>
            </a:endParaRPr>
          </a:p>
        </p:txBody>
      </p:sp>
      <p:cxnSp>
        <p:nvCxnSpPr>
          <p:cNvPr id="40" name="Straight Arrow Connector 39">
            <a:extLst>
              <a:ext uri="{FF2B5EF4-FFF2-40B4-BE49-F238E27FC236}">
                <a16:creationId xmlns:a16="http://schemas.microsoft.com/office/drawing/2014/main" id="{A4E0976F-8395-4101-B8E8-0EA7AF61D359}"/>
              </a:ext>
            </a:extLst>
          </p:cNvPr>
          <p:cNvCxnSpPr>
            <a:cxnSpLocks/>
            <a:endCxn id="31" idx="0"/>
          </p:cNvCxnSpPr>
          <p:nvPr/>
        </p:nvCxnSpPr>
        <p:spPr>
          <a:xfrm flipH="1">
            <a:off x="2971996" y="2141208"/>
            <a:ext cx="2562747" cy="165173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9E303D75-59D6-4C56-B548-518630BC1A35}"/>
              </a:ext>
            </a:extLst>
          </p:cNvPr>
          <p:cNvCxnSpPr>
            <a:cxnSpLocks/>
            <a:endCxn id="4" idx="0"/>
          </p:cNvCxnSpPr>
          <p:nvPr/>
        </p:nvCxnSpPr>
        <p:spPr>
          <a:xfrm flipH="1">
            <a:off x="1338857" y="2141208"/>
            <a:ext cx="4195886" cy="165173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53170199-25F5-47D2-BA01-2A5B3E30A848}"/>
              </a:ext>
            </a:extLst>
          </p:cNvPr>
          <p:cNvCxnSpPr>
            <a:cxnSpLocks/>
          </p:cNvCxnSpPr>
          <p:nvPr/>
        </p:nvCxnSpPr>
        <p:spPr>
          <a:xfrm>
            <a:off x="5537901" y="2141208"/>
            <a:ext cx="773646"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C4119CBC-8AB4-4FFC-A840-550A49D03370}"/>
              </a:ext>
            </a:extLst>
          </p:cNvPr>
          <p:cNvCxnSpPr>
            <a:cxnSpLocks/>
          </p:cNvCxnSpPr>
          <p:nvPr/>
        </p:nvCxnSpPr>
        <p:spPr>
          <a:xfrm flipH="1">
            <a:off x="4678408" y="2141208"/>
            <a:ext cx="859493"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ACCA472D-C3E8-4A24-BBF8-DDED68EEA475}"/>
              </a:ext>
            </a:extLst>
          </p:cNvPr>
          <p:cNvCxnSpPr>
            <a:cxnSpLocks/>
          </p:cNvCxnSpPr>
          <p:nvPr/>
        </p:nvCxnSpPr>
        <p:spPr>
          <a:xfrm>
            <a:off x="5534743" y="2141208"/>
            <a:ext cx="3906004" cy="1629363"/>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6F778E77-3EB9-4877-8A5F-94A32E0998CE}"/>
              </a:ext>
            </a:extLst>
          </p:cNvPr>
          <p:cNvCxnSpPr>
            <a:cxnSpLocks/>
          </p:cNvCxnSpPr>
          <p:nvPr/>
        </p:nvCxnSpPr>
        <p:spPr>
          <a:xfrm>
            <a:off x="5534743" y="2141208"/>
            <a:ext cx="2272866" cy="1629363"/>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285C0C39-C684-47E8-A5CA-8262670881A5}"/>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FAF22309-B86B-4078-8BB1-408DA364F331}"/>
              </a:ext>
            </a:extLst>
          </p:cNvPr>
          <p:cNvSpPr>
            <a:spLocks noGrp="1"/>
          </p:cNvSpPr>
          <p:nvPr>
            <p:ph type="sldNum" sz="quarter" idx="12"/>
          </p:nvPr>
        </p:nvSpPr>
        <p:spPr/>
        <p:txBody>
          <a:bodyPr/>
          <a:lstStyle/>
          <a:p>
            <a:fld id="{B50D2CD9-256A-41CD-97C4-E1B3FF7BDE57}" type="slidenum">
              <a:rPr lang="en-US" smtClean="0"/>
              <a:t>23</a:t>
            </a:fld>
            <a:endParaRPr lang="en-US"/>
          </a:p>
        </p:txBody>
      </p:sp>
    </p:spTree>
    <p:extLst>
      <p:ext uri="{BB962C8B-B14F-4D97-AF65-F5344CB8AC3E}">
        <p14:creationId xmlns:p14="http://schemas.microsoft.com/office/powerpoint/2010/main" val="4136467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Balancing Searches: multi-shard</a:t>
            </a:r>
          </a:p>
        </p:txBody>
      </p:sp>
      <p:sp>
        <p:nvSpPr>
          <p:cNvPr id="8" name="Rectangle 7">
            <a:extLst>
              <a:ext uri="{FF2B5EF4-FFF2-40B4-BE49-F238E27FC236}">
                <a16:creationId xmlns:a16="http://schemas.microsoft.com/office/drawing/2014/main" id="{B30A5246-201C-4D47-8A41-0A099DE71DCD}"/>
              </a:ext>
            </a:extLst>
          </p:cNvPr>
          <p:cNvSpPr/>
          <p:nvPr/>
        </p:nvSpPr>
        <p:spPr>
          <a:xfrm>
            <a:off x="4649789" y="1622610"/>
            <a:ext cx="1629677" cy="523220"/>
          </a:xfrm>
          <a:prstGeom prst="rect">
            <a:avLst/>
          </a:prstGeom>
        </p:spPr>
        <p:txBody>
          <a:bodyPr wrap="none">
            <a:spAutoFit/>
          </a:bodyPr>
          <a:lstStyle/>
          <a:p>
            <a:r>
              <a:rPr lang="en-US" sz="2800" b="1" dirty="0">
                <a:latin typeface="Gill Sans MT" panose="020B0502020104020203" pitchFamily="34" charset="0"/>
              </a:rPr>
              <a:t>Search 2</a:t>
            </a:r>
            <a:endParaRPr lang="en-US" sz="2800" dirty="0">
              <a:latin typeface="Gill Sans MT" panose="020B0502020104020203" pitchFamily="34" charset="0"/>
            </a:endParaRPr>
          </a:p>
        </p:txBody>
      </p:sp>
      <p:pic>
        <p:nvPicPr>
          <p:cNvPr id="4" name="Picture 3">
            <a:extLst>
              <a:ext uri="{FF2B5EF4-FFF2-40B4-BE49-F238E27FC236}">
                <a16:creationId xmlns:a16="http://schemas.microsoft.com/office/drawing/2014/main" id="{820F9466-2D33-4D52-B9B0-C1CF663EA98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5236" y="3792938"/>
            <a:ext cx="1047241" cy="1026296"/>
          </a:xfrm>
          <a:prstGeom prst="rect">
            <a:avLst/>
          </a:prstGeom>
        </p:spPr>
      </p:pic>
      <p:pic>
        <p:nvPicPr>
          <p:cNvPr id="24" name="Picture 23">
            <a:extLst>
              <a:ext uri="{FF2B5EF4-FFF2-40B4-BE49-F238E27FC236}">
                <a16:creationId xmlns:a16="http://schemas.microsoft.com/office/drawing/2014/main" id="{5B82806A-2E52-4497-BC43-D8A8515D4DD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14653" y="3792938"/>
            <a:ext cx="1047241" cy="1026296"/>
          </a:xfrm>
          <a:prstGeom prst="rect">
            <a:avLst/>
          </a:prstGeom>
        </p:spPr>
      </p:pic>
      <p:pic>
        <p:nvPicPr>
          <p:cNvPr id="30" name="Picture 29">
            <a:extLst>
              <a:ext uri="{FF2B5EF4-FFF2-40B4-BE49-F238E27FC236}">
                <a16:creationId xmlns:a16="http://schemas.microsoft.com/office/drawing/2014/main" id="{26ECE3A0-9781-4AE0-9AE6-56FB27951C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81514" y="3792938"/>
            <a:ext cx="1047241" cy="1026296"/>
          </a:xfrm>
          <a:prstGeom prst="rect">
            <a:avLst/>
          </a:prstGeom>
        </p:spPr>
      </p:pic>
      <p:pic>
        <p:nvPicPr>
          <p:cNvPr id="31" name="Picture 30">
            <a:extLst>
              <a:ext uri="{FF2B5EF4-FFF2-40B4-BE49-F238E27FC236}">
                <a16:creationId xmlns:a16="http://schemas.microsoft.com/office/drawing/2014/main" id="{55B5970B-BF79-43BA-B769-AFC0E04BD9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48375" y="3792938"/>
            <a:ext cx="1047241" cy="1026296"/>
          </a:xfrm>
          <a:prstGeom prst="rect">
            <a:avLst/>
          </a:prstGeom>
        </p:spPr>
      </p:pic>
      <p:sp>
        <p:nvSpPr>
          <p:cNvPr id="17" name="Rectangle 16">
            <a:extLst>
              <a:ext uri="{FF2B5EF4-FFF2-40B4-BE49-F238E27FC236}">
                <a16:creationId xmlns:a16="http://schemas.microsoft.com/office/drawing/2014/main" id="{77FC3A37-0EA9-4BCD-B42A-CAC341751DD8}"/>
              </a:ext>
            </a:extLst>
          </p:cNvPr>
          <p:cNvSpPr/>
          <p:nvPr/>
        </p:nvSpPr>
        <p:spPr>
          <a:xfrm>
            <a:off x="10404076" y="3967124"/>
            <a:ext cx="1320554" cy="523220"/>
          </a:xfrm>
          <a:prstGeom prst="rect">
            <a:avLst/>
          </a:prstGeom>
        </p:spPr>
        <p:txBody>
          <a:bodyPr wrap="none">
            <a:spAutoFit/>
          </a:bodyPr>
          <a:lstStyle/>
          <a:p>
            <a:r>
              <a:rPr lang="en-US" sz="2800" b="1" dirty="0">
                <a:latin typeface="Gill Sans MT" panose="020B0502020104020203" pitchFamily="34" charset="0"/>
              </a:rPr>
              <a:t>Shards</a:t>
            </a:r>
            <a:endParaRPr lang="en-US" sz="2800" dirty="0">
              <a:latin typeface="Gill Sans MT" panose="020B0502020104020203" pitchFamily="34" charset="0"/>
            </a:endParaRPr>
          </a:p>
        </p:txBody>
      </p:sp>
      <p:pic>
        <p:nvPicPr>
          <p:cNvPr id="6" name="Picture 5" descr="A picture containing plate&#10;&#10;Description automatically generated">
            <a:extLst>
              <a:ext uri="{FF2B5EF4-FFF2-40B4-BE49-F238E27FC236}">
                <a16:creationId xmlns:a16="http://schemas.microsoft.com/office/drawing/2014/main" id="{E154FACB-BF57-44FB-919F-2C465CB0E3B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5326" y="5052599"/>
            <a:ext cx="1407059" cy="1407059"/>
          </a:xfrm>
          <a:prstGeom prst="rect">
            <a:avLst/>
          </a:prstGeom>
        </p:spPr>
      </p:pic>
      <p:pic>
        <p:nvPicPr>
          <p:cNvPr id="22" name="Picture 21" descr="A picture containing plate&#10;&#10;Description automatically generated">
            <a:extLst>
              <a:ext uri="{FF2B5EF4-FFF2-40B4-BE49-F238E27FC236}">
                <a16:creationId xmlns:a16="http://schemas.microsoft.com/office/drawing/2014/main" id="{C454119A-5228-4F42-8F10-5454FA32CF0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68465" y="5052599"/>
            <a:ext cx="1407059" cy="1407059"/>
          </a:xfrm>
          <a:prstGeom prst="rect">
            <a:avLst/>
          </a:prstGeom>
        </p:spPr>
      </p:pic>
      <p:pic>
        <p:nvPicPr>
          <p:cNvPr id="23" name="Picture 22" descr="A picture containing plate&#10;&#10;Description automatically generated">
            <a:extLst>
              <a:ext uri="{FF2B5EF4-FFF2-40B4-BE49-F238E27FC236}">
                <a16:creationId xmlns:a16="http://schemas.microsoft.com/office/drawing/2014/main" id="{16704CC4-586F-4ADB-BB25-84D1105B62D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901604" y="5052599"/>
            <a:ext cx="1407059" cy="1407059"/>
          </a:xfrm>
          <a:prstGeom prst="rect">
            <a:avLst/>
          </a:prstGeom>
        </p:spPr>
      </p:pic>
      <p:pic>
        <p:nvPicPr>
          <p:cNvPr id="28" name="Picture 27" descr="A picture containing plate&#10;&#10;Description automatically generated">
            <a:extLst>
              <a:ext uri="{FF2B5EF4-FFF2-40B4-BE49-F238E27FC236}">
                <a16:creationId xmlns:a16="http://schemas.microsoft.com/office/drawing/2014/main" id="{A60B4147-4AD2-46F2-95C0-FF063B667D1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4743" y="5052599"/>
            <a:ext cx="1407059" cy="1407059"/>
          </a:xfrm>
          <a:prstGeom prst="rect">
            <a:avLst/>
          </a:prstGeom>
        </p:spPr>
      </p:pic>
      <p:sp>
        <p:nvSpPr>
          <p:cNvPr id="29" name="Rectangle 28">
            <a:extLst>
              <a:ext uri="{FF2B5EF4-FFF2-40B4-BE49-F238E27FC236}">
                <a16:creationId xmlns:a16="http://schemas.microsoft.com/office/drawing/2014/main" id="{F918CA05-32A2-4714-9DFB-8A64BEA60E7C}"/>
              </a:ext>
            </a:extLst>
          </p:cNvPr>
          <p:cNvSpPr/>
          <p:nvPr/>
        </p:nvSpPr>
        <p:spPr>
          <a:xfrm>
            <a:off x="10461143" y="5492207"/>
            <a:ext cx="1263487" cy="523220"/>
          </a:xfrm>
          <a:prstGeom prst="rect">
            <a:avLst/>
          </a:prstGeom>
        </p:spPr>
        <p:txBody>
          <a:bodyPr wrap="none">
            <a:spAutoFit/>
          </a:bodyPr>
          <a:lstStyle/>
          <a:p>
            <a:r>
              <a:rPr lang="en-US" sz="2800" b="1" dirty="0">
                <a:latin typeface="Gill Sans MT" panose="020B0502020104020203" pitchFamily="34" charset="0"/>
              </a:rPr>
              <a:t>Nodes</a:t>
            </a:r>
            <a:endParaRPr lang="en-US" sz="2800" dirty="0">
              <a:latin typeface="Gill Sans MT" panose="020B0502020104020203" pitchFamily="34" charset="0"/>
            </a:endParaRPr>
          </a:p>
        </p:txBody>
      </p:sp>
      <p:sp>
        <p:nvSpPr>
          <p:cNvPr id="16" name="Rectangle 15">
            <a:extLst>
              <a:ext uri="{FF2B5EF4-FFF2-40B4-BE49-F238E27FC236}">
                <a16:creationId xmlns:a16="http://schemas.microsoft.com/office/drawing/2014/main" id="{2A0530EA-F273-4C70-A8A7-58EDE1141882}"/>
              </a:ext>
            </a:extLst>
          </p:cNvPr>
          <p:cNvSpPr/>
          <p:nvPr/>
        </p:nvSpPr>
        <p:spPr>
          <a:xfrm>
            <a:off x="1038112" y="4099106"/>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P0</a:t>
            </a:r>
            <a:endParaRPr lang="en-US" sz="2800" dirty="0">
              <a:solidFill>
                <a:srgbClr val="FF0000"/>
              </a:solidFill>
              <a:latin typeface="Gill Sans MT" panose="020B0502020104020203" pitchFamily="34" charset="0"/>
            </a:endParaRPr>
          </a:p>
        </p:txBody>
      </p:sp>
      <p:sp>
        <p:nvSpPr>
          <p:cNvPr id="18" name="Rectangle 17">
            <a:extLst>
              <a:ext uri="{FF2B5EF4-FFF2-40B4-BE49-F238E27FC236}">
                <a16:creationId xmlns:a16="http://schemas.microsoft.com/office/drawing/2014/main" id="{EBFC9B9C-D3D7-4D0C-A791-D93130B11B76}"/>
              </a:ext>
            </a:extLst>
          </p:cNvPr>
          <p:cNvSpPr/>
          <p:nvPr/>
        </p:nvSpPr>
        <p:spPr>
          <a:xfrm>
            <a:off x="2650857" y="4099106"/>
            <a:ext cx="619080" cy="523220"/>
          </a:xfrm>
          <a:prstGeom prst="rect">
            <a:avLst/>
          </a:prstGeom>
        </p:spPr>
        <p:txBody>
          <a:bodyPr wrap="none">
            <a:spAutoFit/>
          </a:bodyPr>
          <a:lstStyle/>
          <a:p>
            <a:r>
              <a:rPr lang="en-US" sz="2800" b="1" dirty="0">
                <a:solidFill>
                  <a:srgbClr val="FF0000"/>
                </a:solidFill>
                <a:latin typeface="Gill Sans MT" panose="020B0502020104020203" pitchFamily="34" charset="0"/>
              </a:rPr>
              <a:t>P1</a:t>
            </a:r>
            <a:endParaRPr lang="en-US" sz="2800" dirty="0">
              <a:solidFill>
                <a:srgbClr val="FF0000"/>
              </a:solidFill>
              <a:latin typeface="Gill Sans MT" panose="020B0502020104020203" pitchFamily="34" charset="0"/>
            </a:endParaRPr>
          </a:p>
        </p:txBody>
      </p:sp>
      <p:sp>
        <p:nvSpPr>
          <p:cNvPr id="19" name="Rectangle 18">
            <a:extLst>
              <a:ext uri="{FF2B5EF4-FFF2-40B4-BE49-F238E27FC236}">
                <a16:creationId xmlns:a16="http://schemas.microsoft.com/office/drawing/2014/main" id="{4EC57621-B109-4B9F-B2FA-92A84929BB57}"/>
              </a:ext>
            </a:extLst>
          </p:cNvPr>
          <p:cNvSpPr/>
          <p:nvPr/>
        </p:nvSpPr>
        <p:spPr>
          <a:xfrm>
            <a:off x="4293150" y="4091862"/>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R0</a:t>
            </a:r>
            <a:endParaRPr lang="en-US" sz="2800" dirty="0">
              <a:solidFill>
                <a:schemeClr val="accent1"/>
              </a:solidFill>
              <a:latin typeface="Gill Sans MT" panose="020B0502020104020203" pitchFamily="34" charset="0"/>
            </a:endParaRPr>
          </a:p>
        </p:txBody>
      </p:sp>
      <p:sp>
        <p:nvSpPr>
          <p:cNvPr id="20" name="Rectangle 19">
            <a:extLst>
              <a:ext uri="{FF2B5EF4-FFF2-40B4-BE49-F238E27FC236}">
                <a16:creationId xmlns:a16="http://schemas.microsoft.com/office/drawing/2014/main" id="{A0EA9424-BEE8-4262-9EB5-64F38F86DEC9}"/>
              </a:ext>
            </a:extLst>
          </p:cNvPr>
          <p:cNvSpPr/>
          <p:nvPr/>
        </p:nvSpPr>
        <p:spPr>
          <a:xfrm>
            <a:off x="5924724" y="4091862"/>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R1</a:t>
            </a:r>
            <a:endParaRPr lang="en-US" sz="2800" dirty="0">
              <a:solidFill>
                <a:schemeClr val="accent1"/>
              </a:solidFill>
              <a:latin typeface="Gill Sans MT" panose="020B0502020104020203" pitchFamily="34" charset="0"/>
            </a:endParaRPr>
          </a:p>
        </p:txBody>
      </p:sp>
      <p:sp>
        <p:nvSpPr>
          <p:cNvPr id="25" name="Rectangle 24">
            <a:extLst>
              <a:ext uri="{FF2B5EF4-FFF2-40B4-BE49-F238E27FC236}">
                <a16:creationId xmlns:a16="http://schemas.microsoft.com/office/drawing/2014/main" id="{170A665B-9B68-4159-B172-D124D385DF33}"/>
              </a:ext>
            </a:extLst>
          </p:cNvPr>
          <p:cNvSpPr/>
          <p:nvPr/>
        </p:nvSpPr>
        <p:spPr>
          <a:xfrm>
            <a:off x="1383511" y="1620299"/>
            <a:ext cx="1629677" cy="523220"/>
          </a:xfrm>
          <a:prstGeom prst="rect">
            <a:avLst/>
          </a:prstGeom>
        </p:spPr>
        <p:txBody>
          <a:bodyPr wrap="none">
            <a:spAutoFit/>
          </a:bodyPr>
          <a:lstStyle/>
          <a:p>
            <a:r>
              <a:rPr lang="en-US" sz="2800" b="1" dirty="0">
                <a:latin typeface="Gill Sans MT" panose="020B0502020104020203" pitchFamily="34" charset="0"/>
              </a:rPr>
              <a:t>Search 1</a:t>
            </a:r>
            <a:endParaRPr lang="en-US" sz="2800" dirty="0">
              <a:latin typeface="Gill Sans MT" panose="020B0502020104020203" pitchFamily="34" charset="0"/>
            </a:endParaRPr>
          </a:p>
        </p:txBody>
      </p:sp>
      <p:sp>
        <p:nvSpPr>
          <p:cNvPr id="26" name="Rectangle 25">
            <a:extLst>
              <a:ext uri="{FF2B5EF4-FFF2-40B4-BE49-F238E27FC236}">
                <a16:creationId xmlns:a16="http://schemas.microsoft.com/office/drawing/2014/main" id="{E8B29B47-C22D-441B-981D-D00FAC9A7BBD}"/>
              </a:ext>
            </a:extLst>
          </p:cNvPr>
          <p:cNvSpPr/>
          <p:nvPr/>
        </p:nvSpPr>
        <p:spPr>
          <a:xfrm>
            <a:off x="7811070" y="1620299"/>
            <a:ext cx="1629677" cy="523220"/>
          </a:xfrm>
          <a:prstGeom prst="rect">
            <a:avLst/>
          </a:prstGeom>
        </p:spPr>
        <p:txBody>
          <a:bodyPr wrap="none">
            <a:spAutoFit/>
          </a:bodyPr>
          <a:lstStyle/>
          <a:p>
            <a:r>
              <a:rPr lang="en-US" sz="2800" b="1" dirty="0">
                <a:latin typeface="Gill Sans MT" panose="020B0502020104020203" pitchFamily="34" charset="0"/>
              </a:rPr>
              <a:t>Search 3</a:t>
            </a:r>
            <a:endParaRPr lang="en-US" sz="2800" dirty="0">
              <a:latin typeface="Gill Sans MT" panose="020B0502020104020203" pitchFamily="34" charset="0"/>
            </a:endParaRPr>
          </a:p>
        </p:txBody>
      </p:sp>
      <p:pic>
        <p:nvPicPr>
          <p:cNvPr id="32" name="Picture 31">
            <a:extLst>
              <a:ext uri="{FF2B5EF4-FFF2-40B4-BE49-F238E27FC236}">
                <a16:creationId xmlns:a16="http://schemas.microsoft.com/office/drawing/2014/main" id="{DCD56A58-3688-4516-9214-CB540DC7E08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75934" y="3790627"/>
            <a:ext cx="1047241" cy="1026296"/>
          </a:xfrm>
          <a:prstGeom prst="rect">
            <a:avLst/>
          </a:prstGeom>
        </p:spPr>
      </p:pic>
      <p:pic>
        <p:nvPicPr>
          <p:cNvPr id="33" name="Picture 32">
            <a:extLst>
              <a:ext uri="{FF2B5EF4-FFF2-40B4-BE49-F238E27FC236}">
                <a16:creationId xmlns:a16="http://schemas.microsoft.com/office/drawing/2014/main" id="{02DBC96A-CF0F-41BA-B581-49C1980636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42795" y="3790627"/>
            <a:ext cx="1047241" cy="1026296"/>
          </a:xfrm>
          <a:prstGeom prst="rect">
            <a:avLst/>
          </a:prstGeom>
        </p:spPr>
      </p:pic>
      <p:pic>
        <p:nvPicPr>
          <p:cNvPr id="34" name="Picture 33" descr="A picture containing plate&#10;&#10;Description automatically generated">
            <a:extLst>
              <a:ext uri="{FF2B5EF4-FFF2-40B4-BE49-F238E27FC236}">
                <a16:creationId xmlns:a16="http://schemas.microsoft.com/office/drawing/2014/main" id="{73628777-67ED-43E3-A4D8-92BDB3710E8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062885" y="5050288"/>
            <a:ext cx="1407059" cy="1407059"/>
          </a:xfrm>
          <a:prstGeom prst="rect">
            <a:avLst/>
          </a:prstGeom>
        </p:spPr>
      </p:pic>
      <p:pic>
        <p:nvPicPr>
          <p:cNvPr id="35" name="Picture 34" descr="A picture containing plate&#10;&#10;Description automatically generated">
            <a:extLst>
              <a:ext uri="{FF2B5EF4-FFF2-40B4-BE49-F238E27FC236}">
                <a16:creationId xmlns:a16="http://schemas.microsoft.com/office/drawing/2014/main" id="{B9637A72-F8F2-48B6-A914-1D2A445C41C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96024" y="5050288"/>
            <a:ext cx="1407059" cy="1407059"/>
          </a:xfrm>
          <a:prstGeom prst="rect">
            <a:avLst/>
          </a:prstGeom>
        </p:spPr>
      </p:pic>
      <p:sp>
        <p:nvSpPr>
          <p:cNvPr id="36" name="Rectangle 35">
            <a:extLst>
              <a:ext uri="{FF2B5EF4-FFF2-40B4-BE49-F238E27FC236}">
                <a16:creationId xmlns:a16="http://schemas.microsoft.com/office/drawing/2014/main" id="{66E3E910-F3F6-472E-BEA9-EC243EE1C523}"/>
              </a:ext>
            </a:extLst>
          </p:cNvPr>
          <p:cNvSpPr/>
          <p:nvPr/>
        </p:nvSpPr>
        <p:spPr>
          <a:xfrm>
            <a:off x="7454431" y="4089551"/>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R0</a:t>
            </a:r>
            <a:endParaRPr lang="en-US" sz="2800" dirty="0">
              <a:solidFill>
                <a:schemeClr val="accent1"/>
              </a:solidFill>
              <a:latin typeface="Gill Sans MT" panose="020B0502020104020203" pitchFamily="34" charset="0"/>
            </a:endParaRPr>
          </a:p>
        </p:txBody>
      </p:sp>
      <p:sp>
        <p:nvSpPr>
          <p:cNvPr id="37" name="Rectangle 36">
            <a:extLst>
              <a:ext uri="{FF2B5EF4-FFF2-40B4-BE49-F238E27FC236}">
                <a16:creationId xmlns:a16="http://schemas.microsoft.com/office/drawing/2014/main" id="{B6A42F68-FC94-4E43-B1F3-E7EB7B0BD066}"/>
              </a:ext>
            </a:extLst>
          </p:cNvPr>
          <p:cNvSpPr/>
          <p:nvPr/>
        </p:nvSpPr>
        <p:spPr>
          <a:xfrm>
            <a:off x="9086005" y="4089551"/>
            <a:ext cx="627095" cy="523220"/>
          </a:xfrm>
          <a:prstGeom prst="rect">
            <a:avLst/>
          </a:prstGeom>
        </p:spPr>
        <p:txBody>
          <a:bodyPr wrap="none">
            <a:spAutoFit/>
          </a:bodyPr>
          <a:lstStyle/>
          <a:p>
            <a:r>
              <a:rPr lang="en-US" sz="2800" b="1" dirty="0">
                <a:solidFill>
                  <a:schemeClr val="accent1"/>
                </a:solidFill>
                <a:latin typeface="Gill Sans MT" panose="020B0502020104020203" pitchFamily="34" charset="0"/>
              </a:rPr>
              <a:t>R1</a:t>
            </a:r>
            <a:endParaRPr lang="en-US" sz="2800" dirty="0">
              <a:solidFill>
                <a:schemeClr val="accent1"/>
              </a:solidFill>
              <a:latin typeface="Gill Sans MT" panose="020B0502020104020203" pitchFamily="34" charset="0"/>
            </a:endParaRPr>
          </a:p>
        </p:txBody>
      </p:sp>
      <p:cxnSp>
        <p:nvCxnSpPr>
          <p:cNvPr id="40" name="Straight Arrow Connector 39">
            <a:extLst>
              <a:ext uri="{FF2B5EF4-FFF2-40B4-BE49-F238E27FC236}">
                <a16:creationId xmlns:a16="http://schemas.microsoft.com/office/drawing/2014/main" id="{A4E0976F-8395-4101-B8E8-0EA7AF61D359}"/>
              </a:ext>
            </a:extLst>
          </p:cNvPr>
          <p:cNvCxnSpPr>
            <a:cxnSpLocks/>
            <a:stCxn id="25" idx="2"/>
            <a:endCxn id="31" idx="0"/>
          </p:cNvCxnSpPr>
          <p:nvPr/>
        </p:nvCxnSpPr>
        <p:spPr>
          <a:xfrm>
            <a:off x="2198350" y="2143519"/>
            <a:ext cx="773646"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9E303D75-59D6-4C56-B548-518630BC1A35}"/>
              </a:ext>
            </a:extLst>
          </p:cNvPr>
          <p:cNvCxnSpPr>
            <a:cxnSpLocks/>
            <a:stCxn id="25" idx="2"/>
            <a:endCxn id="4" idx="0"/>
          </p:cNvCxnSpPr>
          <p:nvPr/>
        </p:nvCxnSpPr>
        <p:spPr>
          <a:xfrm flipH="1">
            <a:off x="1338857" y="2143519"/>
            <a:ext cx="859493"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53170199-25F5-47D2-BA01-2A5B3E30A848}"/>
              </a:ext>
            </a:extLst>
          </p:cNvPr>
          <p:cNvCxnSpPr>
            <a:cxnSpLocks/>
          </p:cNvCxnSpPr>
          <p:nvPr/>
        </p:nvCxnSpPr>
        <p:spPr>
          <a:xfrm>
            <a:off x="5537901" y="2141208"/>
            <a:ext cx="773646"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C4119CBC-8AB4-4FFC-A840-550A49D03370}"/>
              </a:ext>
            </a:extLst>
          </p:cNvPr>
          <p:cNvCxnSpPr>
            <a:cxnSpLocks/>
          </p:cNvCxnSpPr>
          <p:nvPr/>
        </p:nvCxnSpPr>
        <p:spPr>
          <a:xfrm flipH="1">
            <a:off x="4678408" y="2141208"/>
            <a:ext cx="859493"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ACCA472D-C3E8-4A24-BBF8-DDED68EEA475}"/>
              </a:ext>
            </a:extLst>
          </p:cNvPr>
          <p:cNvCxnSpPr>
            <a:cxnSpLocks/>
          </p:cNvCxnSpPr>
          <p:nvPr/>
        </p:nvCxnSpPr>
        <p:spPr>
          <a:xfrm>
            <a:off x="8667101" y="2121152"/>
            <a:ext cx="773646"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6F778E77-3EB9-4877-8A5F-94A32E0998CE}"/>
              </a:ext>
            </a:extLst>
          </p:cNvPr>
          <p:cNvCxnSpPr>
            <a:cxnSpLocks/>
          </p:cNvCxnSpPr>
          <p:nvPr/>
        </p:nvCxnSpPr>
        <p:spPr>
          <a:xfrm flipH="1">
            <a:off x="7807608" y="2121152"/>
            <a:ext cx="859493" cy="1649419"/>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CE371A16-B3E8-4345-A603-AFE2F7AB30B6}"/>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F12EDAEE-1709-4F3B-BD52-768DDD0F92F9}"/>
              </a:ext>
            </a:extLst>
          </p:cNvPr>
          <p:cNvSpPr>
            <a:spLocks noGrp="1"/>
          </p:cNvSpPr>
          <p:nvPr>
            <p:ph type="sldNum" sz="quarter" idx="12"/>
          </p:nvPr>
        </p:nvSpPr>
        <p:spPr/>
        <p:txBody>
          <a:bodyPr/>
          <a:lstStyle/>
          <a:p>
            <a:fld id="{B50D2CD9-256A-41CD-97C4-E1B3FF7BDE57}" type="slidenum">
              <a:rPr lang="en-US" smtClean="0"/>
              <a:t>24</a:t>
            </a:fld>
            <a:endParaRPr lang="en-US"/>
          </a:p>
        </p:txBody>
      </p:sp>
    </p:spTree>
    <p:extLst>
      <p:ext uri="{BB962C8B-B14F-4D97-AF65-F5344CB8AC3E}">
        <p14:creationId xmlns:p14="http://schemas.microsoft.com/office/powerpoint/2010/main" val="3393029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51DAF6C-9BA6-4D03-8D44-2A70A1027C99}"/>
              </a:ext>
            </a:extLst>
          </p:cNvPr>
          <p:cNvPicPr>
            <a:picLocks noChangeAspect="1"/>
          </p:cNvPicPr>
          <p:nvPr/>
        </p:nvPicPr>
        <p:blipFill rotWithShape="1">
          <a:blip r:embed="rId3"/>
          <a:srcRect t="40684" r="60868" b="40668"/>
          <a:stretch/>
        </p:blipFill>
        <p:spPr>
          <a:xfrm>
            <a:off x="8494121" y="3031842"/>
            <a:ext cx="3286950" cy="1548547"/>
          </a:xfrm>
          <a:prstGeom prst="rect">
            <a:avLst/>
          </a:prstGeom>
        </p:spPr>
      </p:pic>
      <p:pic>
        <p:nvPicPr>
          <p:cNvPr id="3" name="Picture 2">
            <a:extLst>
              <a:ext uri="{FF2B5EF4-FFF2-40B4-BE49-F238E27FC236}">
                <a16:creationId xmlns:a16="http://schemas.microsoft.com/office/drawing/2014/main" id="{62031F1A-14D8-4765-AC36-EB9D292A7D0B}"/>
              </a:ext>
            </a:extLst>
          </p:cNvPr>
          <p:cNvPicPr>
            <a:picLocks noChangeAspect="1"/>
          </p:cNvPicPr>
          <p:nvPr/>
        </p:nvPicPr>
        <p:blipFill rotWithShape="1">
          <a:blip r:embed="rId3"/>
          <a:srcRect t="12210" r="35040"/>
          <a:stretch/>
        </p:blipFill>
        <p:spPr>
          <a:xfrm>
            <a:off x="4861009" y="1825625"/>
            <a:ext cx="2149801" cy="2872314"/>
          </a:xfrm>
          <a:prstGeom prst="rect">
            <a:avLst/>
          </a:prstGeom>
        </p:spPr>
      </p:pic>
      <p:sp>
        <p:nvSpPr>
          <p:cNvPr id="2" name="Title 1"/>
          <p:cNvSpPr>
            <a:spLocks noGrp="1"/>
          </p:cNvSpPr>
          <p:nvPr>
            <p:ph type="title"/>
          </p:nvPr>
        </p:nvSpPr>
        <p:spPr/>
        <p:txBody>
          <a:bodyPr>
            <a:normAutofit/>
          </a:bodyPr>
          <a:lstStyle/>
          <a:p>
            <a:r>
              <a:rPr lang="en-US" dirty="0">
                <a:latin typeface="Arial Black" panose="020B0A04020102020204" pitchFamily="34" charset="0"/>
              </a:rPr>
              <a:t>Documents to Fields</a:t>
            </a:r>
          </a:p>
        </p:txBody>
      </p:sp>
      <p:sp>
        <p:nvSpPr>
          <p:cNvPr id="6" name="Content Placeholder 5">
            <a:extLst>
              <a:ext uri="{FF2B5EF4-FFF2-40B4-BE49-F238E27FC236}">
                <a16:creationId xmlns:a16="http://schemas.microsoft.com/office/drawing/2014/main" id="{AF8D5A06-9DD2-4606-88A9-56E7F58435EC}"/>
              </a:ext>
            </a:extLst>
          </p:cNvPr>
          <p:cNvSpPr>
            <a:spLocks noGrp="1"/>
          </p:cNvSpPr>
          <p:nvPr>
            <p:ph idx="1"/>
          </p:nvPr>
        </p:nvSpPr>
        <p:spPr/>
        <p:txBody>
          <a:bodyPr/>
          <a:lstStyle/>
          <a:p>
            <a:endParaRPr lang="en-US" dirty="0"/>
          </a:p>
        </p:txBody>
      </p:sp>
      <p:sp>
        <p:nvSpPr>
          <p:cNvPr id="8" name="Rectangle 7">
            <a:extLst>
              <a:ext uri="{FF2B5EF4-FFF2-40B4-BE49-F238E27FC236}">
                <a16:creationId xmlns:a16="http://schemas.microsoft.com/office/drawing/2014/main" id="{B30A5246-201C-4D47-8A41-0A099DE71DCD}"/>
              </a:ext>
            </a:extLst>
          </p:cNvPr>
          <p:cNvSpPr/>
          <p:nvPr/>
        </p:nvSpPr>
        <p:spPr>
          <a:xfrm>
            <a:off x="1160613" y="4644313"/>
            <a:ext cx="1975221" cy="523220"/>
          </a:xfrm>
          <a:prstGeom prst="rect">
            <a:avLst/>
          </a:prstGeom>
        </p:spPr>
        <p:txBody>
          <a:bodyPr wrap="none">
            <a:spAutoFit/>
          </a:bodyPr>
          <a:lstStyle/>
          <a:p>
            <a:r>
              <a:rPr lang="en-US" sz="2800" b="1" dirty="0">
                <a:latin typeface="Gill Sans MT" panose="020B0502020104020203" pitchFamily="34" charset="0"/>
              </a:rPr>
              <a:t>Document</a:t>
            </a:r>
            <a:endParaRPr lang="en-US" sz="2800" dirty="0">
              <a:latin typeface="Gill Sans MT" panose="020B0502020104020203" pitchFamily="34" charset="0"/>
            </a:endParaRPr>
          </a:p>
        </p:txBody>
      </p:sp>
      <p:sp>
        <p:nvSpPr>
          <p:cNvPr id="9" name="Rectangle 8">
            <a:extLst>
              <a:ext uri="{FF2B5EF4-FFF2-40B4-BE49-F238E27FC236}">
                <a16:creationId xmlns:a16="http://schemas.microsoft.com/office/drawing/2014/main" id="{E8C5B08D-5D89-4F5E-AAE3-6267721E4FFF}"/>
              </a:ext>
            </a:extLst>
          </p:cNvPr>
          <p:cNvSpPr/>
          <p:nvPr/>
        </p:nvSpPr>
        <p:spPr>
          <a:xfrm>
            <a:off x="4357375" y="4697939"/>
            <a:ext cx="2991382" cy="1261884"/>
          </a:xfrm>
          <a:prstGeom prst="rect">
            <a:avLst/>
          </a:prstGeom>
        </p:spPr>
        <p:txBody>
          <a:bodyPr wrap="square">
            <a:spAutoFit/>
          </a:bodyPr>
          <a:lstStyle/>
          <a:p>
            <a:pPr algn="ctr"/>
            <a:r>
              <a:rPr lang="en-US" sz="2800" b="1" dirty="0">
                <a:latin typeface="Gill Sans MT" panose="020B0502020104020203" pitchFamily="34" charset="0"/>
              </a:rPr>
              <a:t>Single Log</a:t>
            </a:r>
          </a:p>
          <a:p>
            <a:pPr algn="ctr"/>
            <a:r>
              <a:rPr lang="en-US" sz="2400" b="1" dirty="0">
                <a:latin typeface="Gill Sans MT" panose="020B0502020104020203" pitchFamily="34" charset="0"/>
              </a:rPr>
              <a:t>(Converted to JSON by Logstash)</a:t>
            </a:r>
            <a:endParaRPr lang="en-US" sz="2400" dirty="0">
              <a:latin typeface="Gill Sans MT" panose="020B0502020104020203" pitchFamily="34" charset="0"/>
            </a:endParaRPr>
          </a:p>
        </p:txBody>
      </p:sp>
      <p:sp>
        <p:nvSpPr>
          <p:cNvPr id="12" name="Rectangle 11">
            <a:extLst>
              <a:ext uri="{FF2B5EF4-FFF2-40B4-BE49-F238E27FC236}">
                <a16:creationId xmlns:a16="http://schemas.microsoft.com/office/drawing/2014/main" id="{44D2E40B-72AF-4E52-9577-DF86CA12422B}"/>
              </a:ext>
            </a:extLst>
          </p:cNvPr>
          <p:cNvSpPr/>
          <p:nvPr/>
        </p:nvSpPr>
        <p:spPr>
          <a:xfrm>
            <a:off x="9576182" y="4697939"/>
            <a:ext cx="1159292" cy="523220"/>
          </a:xfrm>
          <a:prstGeom prst="rect">
            <a:avLst/>
          </a:prstGeom>
        </p:spPr>
        <p:txBody>
          <a:bodyPr wrap="none">
            <a:spAutoFit/>
          </a:bodyPr>
          <a:lstStyle/>
          <a:p>
            <a:r>
              <a:rPr lang="en-US" sz="2800" b="1" dirty="0">
                <a:latin typeface="Gill Sans MT" panose="020B0502020104020203" pitchFamily="34" charset="0"/>
              </a:rPr>
              <a:t>Fields</a:t>
            </a:r>
            <a:endParaRPr lang="en-US" sz="2800" dirty="0">
              <a:latin typeface="Gill Sans MT" panose="020B0502020104020203" pitchFamily="34" charset="0"/>
            </a:endParaRPr>
          </a:p>
        </p:txBody>
      </p:sp>
      <p:cxnSp>
        <p:nvCxnSpPr>
          <p:cNvPr id="26" name="Straight Arrow Connector 25">
            <a:extLst>
              <a:ext uri="{FF2B5EF4-FFF2-40B4-BE49-F238E27FC236}">
                <a16:creationId xmlns:a16="http://schemas.microsoft.com/office/drawing/2014/main" id="{5E09D654-1B56-456E-A689-1D45F8237D80}"/>
              </a:ext>
            </a:extLst>
          </p:cNvPr>
          <p:cNvCxnSpPr/>
          <p:nvPr/>
        </p:nvCxnSpPr>
        <p:spPr>
          <a:xfrm>
            <a:off x="7408877" y="3816669"/>
            <a:ext cx="1233181" cy="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Graphic 10" descr="Document">
            <a:extLst>
              <a:ext uri="{FF2B5EF4-FFF2-40B4-BE49-F238E27FC236}">
                <a16:creationId xmlns:a16="http://schemas.microsoft.com/office/drawing/2014/main" id="{D1DBDC31-3819-4589-8DA7-4B84E9F32D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8316" y="2703616"/>
            <a:ext cx="1700601" cy="1700601"/>
          </a:xfrm>
          <a:prstGeom prst="rect">
            <a:avLst/>
          </a:prstGeom>
        </p:spPr>
      </p:pic>
      <p:sp>
        <p:nvSpPr>
          <p:cNvPr id="5" name="Equals 4">
            <a:extLst>
              <a:ext uri="{FF2B5EF4-FFF2-40B4-BE49-F238E27FC236}">
                <a16:creationId xmlns:a16="http://schemas.microsoft.com/office/drawing/2014/main" id="{0DE9D9DB-FE20-4612-8F41-1AA55A9EBCF5}"/>
              </a:ext>
            </a:extLst>
          </p:cNvPr>
          <p:cNvSpPr/>
          <p:nvPr/>
        </p:nvSpPr>
        <p:spPr>
          <a:xfrm>
            <a:off x="3392948" y="3246540"/>
            <a:ext cx="1210947" cy="897622"/>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4A312852-0F6B-4E50-B09A-968D658A540E}"/>
              </a:ext>
            </a:extLst>
          </p:cNvPr>
          <p:cNvSpPr>
            <a:spLocks noGrp="1"/>
          </p:cNvSpPr>
          <p:nvPr>
            <p:ph type="ftr" sz="quarter" idx="11"/>
          </p:nvPr>
        </p:nvSpPr>
        <p:spPr/>
        <p:txBody>
          <a:bodyPr/>
          <a:lstStyle/>
          <a:p>
            <a:r>
              <a:rPr lang="en-US"/>
              <a:t>John Hubbard [@SecHubb]</a:t>
            </a:r>
            <a:endParaRPr lang="en-US" dirty="0"/>
          </a:p>
        </p:txBody>
      </p:sp>
      <p:sp>
        <p:nvSpPr>
          <p:cNvPr id="7" name="Slide Number Placeholder 6">
            <a:extLst>
              <a:ext uri="{FF2B5EF4-FFF2-40B4-BE49-F238E27FC236}">
                <a16:creationId xmlns:a16="http://schemas.microsoft.com/office/drawing/2014/main" id="{458E3626-B1E4-4B20-9A9F-B89528AA0FFC}"/>
              </a:ext>
            </a:extLst>
          </p:cNvPr>
          <p:cNvSpPr>
            <a:spLocks noGrp="1"/>
          </p:cNvSpPr>
          <p:nvPr>
            <p:ph type="sldNum" sz="quarter" idx="12"/>
          </p:nvPr>
        </p:nvSpPr>
        <p:spPr/>
        <p:txBody>
          <a:bodyPr/>
          <a:lstStyle/>
          <a:p>
            <a:fld id="{B50D2CD9-256A-41CD-97C4-E1B3FF7BDE57}" type="slidenum">
              <a:rPr lang="en-US" smtClean="0"/>
              <a:t>25</a:t>
            </a:fld>
            <a:endParaRPr lang="en-US"/>
          </a:p>
        </p:txBody>
      </p:sp>
    </p:spTree>
    <p:extLst>
      <p:ext uri="{BB962C8B-B14F-4D97-AF65-F5344CB8AC3E}">
        <p14:creationId xmlns:p14="http://schemas.microsoft.com/office/powerpoint/2010/main" val="1913899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cs typeface="Arial" panose="020B0604020202020204" pitchFamily="34" charset="0"/>
              </a:rPr>
              <a:t>Documents</a:t>
            </a:r>
          </a:p>
        </p:txBody>
      </p:sp>
      <p:sp>
        <p:nvSpPr>
          <p:cNvPr id="3" name="Content Placeholder 2"/>
          <p:cNvSpPr>
            <a:spLocks noGrp="1"/>
          </p:cNvSpPr>
          <p:nvPr>
            <p:ph idx="1"/>
          </p:nvPr>
        </p:nvSpPr>
        <p:spPr>
          <a:xfrm>
            <a:off x="838200" y="1825625"/>
            <a:ext cx="5486400" cy="4351338"/>
          </a:xfrm>
        </p:spPr>
        <p:txBody>
          <a:bodyPr/>
          <a:lstStyle/>
          <a:p>
            <a:pPr marL="457200" indent="-457200">
              <a:buFont typeface="Arial" charset="0"/>
              <a:buChar char="•"/>
            </a:pPr>
            <a:r>
              <a:rPr lang="en-US" dirty="0"/>
              <a:t>Indices hold </a:t>
            </a:r>
            <a:r>
              <a:rPr lang="en-US" b="1" dirty="0"/>
              <a:t>documents</a:t>
            </a:r>
            <a:r>
              <a:rPr lang="en-US" dirty="0"/>
              <a:t> in serialized </a:t>
            </a:r>
            <a:r>
              <a:rPr lang="en-US" b="1" dirty="0"/>
              <a:t>JSON objects</a:t>
            </a:r>
          </a:p>
          <a:p>
            <a:pPr marL="457200" indent="-457200">
              <a:buFont typeface="Arial" charset="0"/>
              <a:buChar char="•"/>
            </a:pPr>
            <a:r>
              <a:rPr lang="en-US" dirty="0"/>
              <a:t>1 document = 1 log entry</a:t>
            </a:r>
          </a:p>
          <a:p>
            <a:pPr marL="457200" indent="-457200">
              <a:buFont typeface="Arial" charset="0"/>
              <a:buChar char="•"/>
            </a:pPr>
            <a:r>
              <a:rPr lang="en-US" dirty="0"/>
              <a:t>Contains "field : value" pairs </a:t>
            </a:r>
          </a:p>
          <a:p>
            <a:pPr marL="457200" indent="-457200">
              <a:buFont typeface="Arial" charset="0"/>
              <a:buChar char="•"/>
            </a:pPr>
            <a:r>
              <a:rPr lang="en-US" dirty="0"/>
              <a:t>Metadata</a:t>
            </a:r>
          </a:p>
          <a:p>
            <a:pPr marL="914400" lvl="1" indent="-457200">
              <a:buFont typeface="Arial" charset="0"/>
              <a:buChar char="•"/>
            </a:pPr>
            <a:r>
              <a:rPr lang="en-US" b="1" dirty="0"/>
              <a:t>_index </a:t>
            </a:r>
            <a:r>
              <a:rPr lang="en-US" dirty="0"/>
              <a:t>– Index the document belongs to</a:t>
            </a:r>
          </a:p>
          <a:p>
            <a:pPr marL="914400" lvl="1" indent="-457200">
              <a:buFont typeface="Arial" charset="0"/>
              <a:buChar char="•"/>
            </a:pPr>
            <a:r>
              <a:rPr lang="en-US" b="1" dirty="0"/>
              <a:t>_id </a:t>
            </a:r>
            <a:r>
              <a:rPr lang="en-US" dirty="0"/>
              <a:t>– unique ID for that log</a:t>
            </a:r>
          </a:p>
          <a:p>
            <a:pPr marL="914400" lvl="1" indent="-457200">
              <a:buFont typeface="Arial" charset="0"/>
              <a:buChar char="•"/>
            </a:pPr>
            <a:r>
              <a:rPr lang="en-US" b="1" dirty="0"/>
              <a:t>_source</a:t>
            </a:r>
            <a:r>
              <a:rPr lang="en-US" dirty="0"/>
              <a:t> – parsed log fields</a:t>
            </a:r>
            <a:endParaRPr lang="en-US" b="1" dirty="0"/>
          </a:p>
        </p:txBody>
      </p:sp>
      <p:pic>
        <p:nvPicPr>
          <p:cNvPr id="5" name="Picture 4"/>
          <p:cNvPicPr>
            <a:picLocks noChangeAspect="1"/>
          </p:cNvPicPr>
          <p:nvPr/>
        </p:nvPicPr>
        <p:blipFill>
          <a:blip r:embed="rId3"/>
          <a:stretch>
            <a:fillRect/>
          </a:stretch>
        </p:blipFill>
        <p:spPr>
          <a:xfrm>
            <a:off x="6437489" y="1825625"/>
            <a:ext cx="5371018" cy="4343400"/>
          </a:xfrm>
          <a:prstGeom prst="rect">
            <a:avLst/>
          </a:prstGeom>
          <a:ln>
            <a:solidFill>
              <a:schemeClr val="tx1"/>
            </a:solidFill>
          </a:ln>
        </p:spPr>
      </p:pic>
    </p:spTree>
    <p:extLst>
      <p:ext uri="{BB962C8B-B14F-4D97-AF65-F5344CB8AC3E}">
        <p14:creationId xmlns:p14="http://schemas.microsoft.com/office/powerpoint/2010/main" val="927088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Fields and Mappings</a:t>
            </a:r>
          </a:p>
        </p:txBody>
      </p:sp>
      <p:sp>
        <p:nvSpPr>
          <p:cNvPr id="3" name="Content Placeholder 2"/>
          <p:cNvSpPr>
            <a:spLocks noGrp="1"/>
          </p:cNvSpPr>
          <p:nvPr>
            <p:ph idx="1"/>
          </p:nvPr>
        </p:nvSpPr>
        <p:spPr/>
        <p:txBody>
          <a:bodyPr>
            <a:normAutofit/>
          </a:bodyPr>
          <a:lstStyle/>
          <a:p>
            <a:r>
              <a:rPr lang="en-US" sz="3600" b="1" dirty="0"/>
              <a:t>Field</a:t>
            </a:r>
            <a:r>
              <a:rPr lang="en-US" sz="3600" dirty="0"/>
              <a:t> </a:t>
            </a:r>
            <a:r>
              <a:rPr lang="mr-IN" sz="3600" dirty="0"/>
              <a:t>–</a:t>
            </a:r>
            <a:r>
              <a:rPr lang="en-US" sz="3600" dirty="0"/>
              <a:t> A key-value pair inside a document</a:t>
            </a:r>
          </a:p>
          <a:p>
            <a:pPr marL="968375" lvl="2" indent="-457200"/>
            <a:r>
              <a:rPr lang="en-US" sz="2800" dirty="0">
                <a:latin typeface="Courier New" panose="02070309020205020404" pitchFamily="49" charset="0"/>
                <a:cs typeface="Courier New" panose="02070309020205020404" pitchFamily="49" charset="0"/>
              </a:rPr>
              <a:t>username: admin</a:t>
            </a:r>
            <a:endParaRPr lang="en-US" sz="2800" dirty="0"/>
          </a:p>
          <a:p>
            <a:pPr marL="968375" lvl="2" indent="-457200"/>
            <a:r>
              <a:rPr lang="en-US" sz="2800" dirty="0">
                <a:latin typeface="Courier New" panose="02070309020205020404" pitchFamily="49" charset="0"/>
                <a:cs typeface="Courier New" panose="02070309020205020404" pitchFamily="49" charset="0"/>
              </a:rPr>
              <a:t>hostname: web-server1</a:t>
            </a:r>
          </a:p>
          <a:p>
            <a:pPr marL="511175" lvl="2" indent="0">
              <a:buNone/>
            </a:pPr>
            <a:endParaRPr lang="en-US" sz="2800" dirty="0"/>
          </a:p>
          <a:p>
            <a:r>
              <a:rPr lang="en-US" sz="3600" b="1" dirty="0"/>
              <a:t>Mapping - </a:t>
            </a:r>
            <a:r>
              <a:rPr lang="en-US" sz="3600" dirty="0"/>
              <a:t>Defines information about the fields</a:t>
            </a:r>
          </a:p>
          <a:p>
            <a:pPr marL="968375" lvl="2" indent="-457200"/>
            <a:r>
              <a:rPr lang="en-US" sz="2800" dirty="0"/>
              <a:t>Think "</a:t>
            </a:r>
            <a:r>
              <a:rPr lang="en-US" sz="2800" b="1" dirty="0"/>
              <a:t>database schema"</a:t>
            </a:r>
            <a:endParaRPr lang="en-US" sz="2800" dirty="0"/>
          </a:p>
          <a:p>
            <a:pPr marL="968375" lvl="2" indent="-457200"/>
            <a:r>
              <a:rPr lang="en-US" sz="2800" dirty="0"/>
              <a:t>The </a:t>
            </a:r>
            <a:r>
              <a:rPr lang="en-US" sz="2800" b="1" dirty="0"/>
              <a:t>data type</a:t>
            </a:r>
            <a:r>
              <a:rPr lang="en-US" sz="2800" dirty="0"/>
              <a:t> for each field (integer, </a:t>
            </a:r>
            <a:r>
              <a:rPr lang="en-US" sz="2800" dirty="0" err="1"/>
              <a:t>ip</a:t>
            </a:r>
            <a:r>
              <a:rPr lang="en-US" sz="2800" dirty="0"/>
              <a:t>, keyword, etc.)</a:t>
            </a:r>
          </a:p>
          <a:p>
            <a:pPr marL="968375" lvl="2" indent="-457200"/>
            <a:endParaRPr lang="en-US" sz="2800" dirty="0"/>
          </a:p>
        </p:txBody>
      </p:sp>
      <p:sp>
        <p:nvSpPr>
          <p:cNvPr id="4" name="Footer Placeholder 3">
            <a:extLst>
              <a:ext uri="{FF2B5EF4-FFF2-40B4-BE49-F238E27FC236}">
                <a16:creationId xmlns:a16="http://schemas.microsoft.com/office/drawing/2014/main" id="{AD2C796A-FE39-4D5D-89D5-B69245431132}"/>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B510C67F-0570-4A0D-BDF1-65C5F92A8BB7}"/>
              </a:ext>
            </a:extLst>
          </p:cNvPr>
          <p:cNvSpPr>
            <a:spLocks noGrp="1"/>
          </p:cNvSpPr>
          <p:nvPr>
            <p:ph type="sldNum" sz="quarter" idx="12"/>
          </p:nvPr>
        </p:nvSpPr>
        <p:spPr/>
        <p:txBody>
          <a:bodyPr/>
          <a:lstStyle/>
          <a:p>
            <a:fld id="{B50D2CD9-256A-41CD-97C4-E1B3FF7BDE57}" type="slidenum">
              <a:rPr lang="en-US" smtClean="0"/>
              <a:t>27</a:t>
            </a:fld>
            <a:endParaRPr lang="en-US"/>
          </a:p>
        </p:txBody>
      </p:sp>
    </p:spTree>
    <p:extLst>
      <p:ext uri="{BB962C8B-B14F-4D97-AF65-F5344CB8AC3E}">
        <p14:creationId xmlns:p14="http://schemas.microsoft.com/office/powerpoint/2010/main" val="3313104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C217-8482-40B8-8BE7-8997981B7974}"/>
              </a:ext>
            </a:extLst>
          </p:cNvPr>
          <p:cNvSpPr>
            <a:spLocks noGrp="1"/>
          </p:cNvSpPr>
          <p:nvPr>
            <p:ph type="title"/>
          </p:nvPr>
        </p:nvSpPr>
        <p:spPr/>
        <p:txBody>
          <a:bodyPr>
            <a:normAutofit/>
          </a:bodyPr>
          <a:lstStyle/>
          <a:p>
            <a:r>
              <a:rPr lang="en-US" dirty="0">
                <a:latin typeface="Arial Black" panose="020B0A04020102020204" pitchFamily="34" charset="0"/>
              </a:rPr>
              <a:t>Key Concept: Keyword vs.</a:t>
            </a:r>
            <a:r>
              <a:rPr lang="en-US" spc="300" dirty="0">
                <a:latin typeface="Arial Black" panose="020B0A04020102020204" pitchFamily="34" charset="0"/>
              </a:rPr>
              <a:t> </a:t>
            </a:r>
            <a:r>
              <a:rPr lang="en-US" dirty="0">
                <a:latin typeface="Arial Black" panose="020B0A04020102020204" pitchFamily="34" charset="0"/>
              </a:rPr>
              <a:t>Text</a:t>
            </a:r>
          </a:p>
        </p:txBody>
      </p:sp>
      <p:sp>
        <p:nvSpPr>
          <p:cNvPr id="3" name="Content Placeholder 2">
            <a:extLst>
              <a:ext uri="{FF2B5EF4-FFF2-40B4-BE49-F238E27FC236}">
                <a16:creationId xmlns:a16="http://schemas.microsoft.com/office/drawing/2014/main" id="{2248E71A-31A1-428C-A580-7F2A9B309BE1}"/>
              </a:ext>
            </a:extLst>
          </p:cNvPr>
          <p:cNvSpPr>
            <a:spLocks noGrp="1"/>
          </p:cNvSpPr>
          <p:nvPr>
            <p:ph idx="1"/>
          </p:nvPr>
        </p:nvSpPr>
        <p:spPr/>
        <p:txBody>
          <a:bodyPr>
            <a:normAutofit/>
          </a:bodyPr>
          <a:lstStyle/>
          <a:p>
            <a:pPr marL="0" indent="0">
              <a:buNone/>
            </a:pPr>
            <a:r>
              <a:rPr lang="en-US" dirty="0"/>
              <a:t>String datatypes are either </a:t>
            </a:r>
            <a:r>
              <a:rPr lang="en-US" b="1" dirty="0">
                <a:latin typeface="Courier New" panose="02070309020205020404" pitchFamily="49" charset="0"/>
                <a:cs typeface="Courier New" panose="02070309020205020404" pitchFamily="49" charset="0"/>
              </a:rPr>
              <a:t>text</a:t>
            </a:r>
            <a:r>
              <a:rPr lang="en-US" b="1" dirty="0"/>
              <a:t> </a:t>
            </a:r>
            <a:r>
              <a:rPr lang="en-US" dirty="0"/>
              <a:t>or </a:t>
            </a:r>
            <a:r>
              <a:rPr lang="en-US" b="1" dirty="0">
                <a:latin typeface="Courier New" panose="02070309020205020404" pitchFamily="49" charset="0"/>
                <a:cs typeface="Courier New" panose="02070309020205020404" pitchFamily="49" charset="0"/>
              </a:rPr>
              <a:t>keyword</a:t>
            </a:r>
            <a:r>
              <a:rPr lang="en-US" dirty="0">
                <a:cs typeface="Courier New" panose="02070309020205020404" pitchFamily="49" charset="0"/>
              </a:rPr>
              <a:t>, or </a:t>
            </a:r>
            <a:r>
              <a:rPr lang="en-US" b="1" u="sng" dirty="0">
                <a:cs typeface="Courier New" panose="02070309020205020404" pitchFamily="49" charset="0"/>
              </a:rPr>
              <a:t>both</a:t>
            </a:r>
            <a:r>
              <a:rPr lang="en-US" b="1" dirty="0">
                <a:cs typeface="Courier New" panose="02070309020205020404" pitchFamily="49" charset="0"/>
              </a:rPr>
              <a:t>!</a:t>
            </a:r>
            <a:endParaRPr lang="en-US" b="1" dirty="0"/>
          </a:p>
          <a:p>
            <a:pPr marL="457200" indent="-457200">
              <a:buFont typeface="Arial" panose="020B0604020202020204" pitchFamily="34" charset="0"/>
              <a:buChar char="•"/>
            </a:pPr>
            <a:r>
              <a:rPr lang="en-US" b="1" u="sng" dirty="0"/>
              <a:t>Keyword</a:t>
            </a:r>
            <a:r>
              <a:rPr lang="en-US" dirty="0"/>
              <a:t> indexes the </a:t>
            </a:r>
            <a:r>
              <a:rPr lang="en-US" b="1" dirty="0"/>
              <a:t>exact values</a:t>
            </a:r>
          </a:p>
          <a:p>
            <a:pPr marL="860425" lvl="1" indent="-457200">
              <a:buFont typeface="Arial" panose="020B0604020202020204" pitchFamily="34" charset="0"/>
              <a:buChar char="•"/>
            </a:pPr>
            <a:r>
              <a:rPr lang="en-US" dirty="0"/>
              <a:t>Example: Usernames, ID numbers, tags, FQDNs</a:t>
            </a:r>
          </a:p>
          <a:p>
            <a:pPr marL="860425" lvl="1" indent="-457200">
              <a:buFont typeface="Arial" panose="020B0604020202020204" pitchFamily="34" charset="0"/>
              <a:buChar char="•"/>
            </a:pPr>
            <a:r>
              <a:rPr lang="en-US" dirty="0"/>
              <a:t>Binary search results – full exact matches, or not</a:t>
            </a:r>
          </a:p>
          <a:p>
            <a:pPr marL="403225" lvl="1" indent="0">
              <a:buNone/>
            </a:pPr>
            <a:endParaRPr lang="en-US" dirty="0"/>
          </a:p>
          <a:p>
            <a:pPr marL="457200" indent="-457200">
              <a:buFont typeface="Arial" panose="020B0604020202020204" pitchFamily="34" charset="0"/>
              <a:buChar char="•"/>
            </a:pPr>
            <a:r>
              <a:rPr lang="en-US" b="1" u="sng" dirty="0"/>
              <a:t>Text</a:t>
            </a:r>
            <a:r>
              <a:rPr lang="en-US" dirty="0"/>
              <a:t> type breaks things up into pieces</a:t>
            </a:r>
            <a:endParaRPr lang="en-US" b="1" dirty="0"/>
          </a:p>
          <a:p>
            <a:pPr marL="860425" lvl="1" indent="-457200">
              <a:buFont typeface="Arial" panose="020B0604020202020204" pitchFamily="34" charset="0"/>
              <a:buChar char="•"/>
            </a:pPr>
            <a:r>
              <a:rPr lang="en-US" dirty="0"/>
              <a:t>Example: "http://www.mywebmail.com/mailbox/mail1.htm"</a:t>
            </a:r>
          </a:p>
          <a:p>
            <a:pPr marL="860425" lvl="1" indent="-457200"/>
            <a:r>
              <a:rPr lang="en-US" dirty="0"/>
              <a:t>Allows searching for "http", "www.mywebmail.com", "mailbox", "mail1.htm"</a:t>
            </a:r>
          </a:p>
          <a:p>
            <a:pPr marL="860425" lvl="1" indent="-457200">
              <a:buFont typeface="Arial" panose="020B0604020202020204" pitchFamily="34" charset="0"/>
              <a:buChar char="•"/>
            </a:pPr>
            <a:r>
              <a:rPr lang="en-US" dirty="0"/>
              <a:t>Fed through an "analyzer"</a:t>
            </a:r>
          </a:p>
          <a:p>
            <a:pPr marL="860425" lvl="1" indent="-457200">
              <a:buFont typeface="Arial" panose="020B0604020202020204" pitchFamily="34" charset="0"/>
              <a:buChar char="•"/>
            </a:pPr>
            <a:r>
              <a:rPr lang="en-US" b="1" dirty="0"/>
              <a:t>This data type cannot be aggregated / visualized</a:t>
            </a:r>
            <a:endParaRPr lang="en-US" dirty="0"/>
          </a:p>
          <a:p>
            <a:pPr marL="860425" lvl="1" indent="-457200">
              <a:buFont typeface="Arial" panose="020B0604020202020204" pitchFamily="34" charset="0"/>
              <a:buChar char="•"/>
            </a:pPr>
            <a:endParaRPr lang="en-US" b="1" dirty="0"/>
          </a:p>
          <a:p>
            <a:pPr marL="860425"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b="1" dirty="0"/>
          </a:p>
        </p:txBody>
      </p:sp>
      <p:sp>
        <p:nvSpPr>
          <p:cNvPr id="4" name="Footer Placeholder 3">
            <a:extLst>
              <a:ext uri="{FF2B5EF4-FFF2-40B4-BE49-F238E27FC236}">
                <a16:creationId xmlns:a16="http://schemas.microsoft.com/office/drawing/2014/main" id="{549C2DD5-7923-4E10-90F9-E03212C90A67}"/>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F07DC1DC-73CB-4063-AC0C-95AAD9F58771}"/>
              </a:ext>
            </a:extLst>
          </p:cNvPr>
          <p:cNvSpPr>
            <a:spLocks noGrp="1"/>
          </p:cNvSpPr>
          <p:nvPr>
            <p:ph type="sldNum" sz="quarter" idx="12"/>
          </p:nvPr>
        </p:nvSpPr>
        <p:spPr/>
        <p:txBody>
          <a:bodyPr/>
          <a:lstStyle/>
          <a:p>
            <a:fld id="{B50D2CD9-256A-41CD-97C4-E1B3FF7BDE57}" type="slidenum">
              <a:rPr lang="en-US" smtClean="0"/>
              <a:t>28</a:t>
            </a:fld>
            <a:endParaRPr lang="en-US"/>
          </a:p>
        </p:txBody>
      </p:sp>
    </p:spTree>
    <p:extLst>
      <p:ext uri="{BB962C8B-B14F-4D97-AF65-F5344CB8AC3E}">
        <p14:creationId xmlns:p14="http://schemas.microsoft.com/office/powerpoint/2010/main" val="1174378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4D01F-2EF9-4793-84AB-FB33B4D984ED}"/>
              </a:ext>
            </a:extLst>
          </p:cNvPr>
          <p:cNvSpPr>
            <a:spLocks noGrp="1"/>
          </p:cNvSpPr>
          <p:nvPr>
            <p:ph idx="1"/>
          </p:nvPr>
        </p:nvSpPr>
        <p:spPr>
          <a:xfrm>
            <a:off x="655320" y="1295400"/>
            <a:ext cx="11003280" cy="990600"/>
          </a:xfrm>
        </p:spPr>
        <p:txBody>
          <a:bodyPr/>
          <a:lstStyle/>
          <a:p>
            <a:pPr marL="0" indent="0">
              <a:buNone/>
            </a:pPr>
            <a:r>
              <a:rPr lang="en-US" sz="2400" dirty="0">
                <a:latin typeface="Courier New" panose="02070309020205020404" pitchFamily="49" charset="0"/>
                <a:cs typeface="Courier New" panose="02070309020205020404" pitchFamily="49" charset="0"/>
              </a:rPr>
              <a:t>        http://www.mywebmail.com/mailbox/mail1.htm</a:t>
            </a:r>
            <a:endParaRPr lang="en-US" sz="2400" dirty="0"/>
          </a:p>
        </p:txBody>
      </p:sp>
      <p:sp>
        <p:nvSpPr>
          <p:cNvPr id="3" name="Title 2">
            <a:extLst>
              <a:ext uri="{FF2B5EF4-FFF2-40B4-BE49-F238E27FC236}">
                <a16:creationId xmlns:a16="http://schemas.microsoft.com/office/drawing/2014/main" id="{4CD7C68C-A1E5-4C02-A387-AF9BADE084B9}"/>
              </a:ext>
            </a:extLst>
          </p:cNvPr>
          <p:cNvSpPr>
            <a:spLocks noGrp="1"/>
          </p:cNvSpPr>
          <p:nvPr>
            <p:ph type="title"/>
          </p:nvPr>
        </p:nvSpPr>
        <p:spPr/>
        <p:txBody>
          <a:bodyPr>
            <a:normAutofit fontScale="90000"/>
          </a:bodyPr>
          <a:lstStyle/>
          <a:p>
            <a:r>
              <a:rPr lang="en-US" dirty="0"/>
              <a:t>Text Data Type Example</a:t>
            </a:r>
          </a:p>
        </p:txBody>
      </p:sp>
      <p:sp>
        <p:nvSpPr>
          <p:cNvPr id="4" name="Rectangle 3">
            <a:extLst>
              <a:ext uri="{FF2B5EF4-FFF2-40B4-BE49-F238E27FC236}">
                <a16:creationId xmlns:a16="http://schemas.microsoft.com/office/drawing/2014/main" id="{4965D640-114B-4CBC-95D2-8DC8C0A6297B}"/>
              </a:ext>
            </a:extLst>
          </p:cNvPr>
          <p:cNvSpPr/>
          <p:nvPr/>
        </p:nvSpPr>
        <p:spPr>
          <a:xfrm>
            <a:off x="3729013" y="2339875"/>
            <a:ext cx="47244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Character Filter</a:t>
            </a:r>
          </a:p>
        </p:txBody>
      </p:sp>
      <p:sp>
        <p:nvSpPr>
          <p:cNvPr id="5" name="Arrow: Down 4">
            <a:extLst>
              <a:ext uri="{FF2B5EF4-FFF2-40B4-BE49-F238E27FC236}">
                <a16:creationId xmlns:a16="http://schemas.microsoft.com/office/drawing/2014/main" id="{93B08033-0921-4F3C-852F-34198EBD7D3E}"/>
              </a:ext>
            </a:extLst>
          </p:cNvPr>
          <p:cNvSpPr/>
          <p:nvPr/>
        </p:nvSpPr>
        <p:spPr>
          <a:xfrm>
            <a:off x="5862611" y="1768066"/>
            <a:ext cx="457200" cy="5334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F5E12EC-76E2-4082-A7DC-A22DF3894FA2}"/>
              </a:ext>
            </a:extLst>
          </p:cNvPr>
          <p:cNvSpPr/>
          <p:nvPr/>
        </p:nvSpPr>
        <p:spPr>
          <a:xfrm>
            <a:off x="2219799" y="3508950"/>
            <a:ext cx="7742824" cy="461665"/>
          </a:xfrm>
          <a:prstGeom prst="rect">
            <a:avLst/>
          </a:prstGeom>
        </p:spPr>
        <p:txBody>
          <a:bodyPr wrap="none">
            <a:spAutoFit/>
          </a:bodyPr>
          <a:lstStyle/>
          <a:p>
            <a:pPr algn="ctr"/>
            <a:r>
              <a:rPr lang="en-US" sz="2400" dirty="0">
                <a:highlight>
                  <a:srgbClr val="C0C0C0"/>
                </a:highlight>
                <a:latin typeface="Courier New" panose="02070309020205020404" pitchFamily="49" charset="0"/>
                <a:cs typeface="Courier New" panose="02070309020205020404" pitchFamily="49" charset="0"/>
              </a:rPr>
              <a:t>http www.mywebmail.com mailbox mail1.htm</a:t>
            </a:r>
          </a:p>
        </p:txBody>
      </p:sp>
      <p:sp>
        <p:nvSpPr>
          <p:cNvPr id="9" name="Rectangle 8">
            <a:extLst>
              <a:ext uri="{FF2B5EF4-FFF2-40B4-BE49-F238E27FC236}">
                <a16:creationId xmlns:a16="http://schemas.microsoft.com/office/drawing/2014/main" id="{7BAAB5BF-A095-4AF8-90F2-23344F86266A}"/>
              </a:ext>
            </a:extLst>
          </p:cNvPr>
          <p:cNvSpPr/>
          <p:nvPr/>
        </p:nvSpPr>
        <p:spPr>
          <a:xfrm>
            <a:off x="3729013" y="4544872"/>
            <a:ext cx="4724399"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Tokenizer</a:t>
            </a:r>
          </a:p>
        </p:txBody>
      </p:sp>
      <p:sp>
        <p:nvSpPr>
          <p:cNvPr id="11" name="Arrow: Down 10">
            <a:extLst>
              <a:ext uri="{FF2B5EF4-FFF2-40B4-BE49-F238E27FC236}">
                <a16:creationId xmlns:a16="http://schemas.microsoft.com/office/drawing/2014/main" id="{38F58764-B48B-497B-87D7-AABF26D61B8D}"/>
              </a:ext>
            </a:extLst>
          </p:cNvPr>
          <p:cNvSpPr/>
          <p:nvPr/>
        </p:nvSpPr>
        <p:spPr>
          <a:xfrm>
            <a:off x="5862612" y="4000640"/>
            <a:ext cx="457200" cy="46166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CF8E551-C7E4-4F9E-814F-FB85E734DE8F}"/>
              </a:ext>
            </a:extLst>
          </p:cNvPr>
          <p:cNvSpPr/>
          <p:nvPr/>
        </p:nvSpPr>
        <p:spPr>
          <a:xfrm>
            <a:off x="567904" y="5893360"/>
            <a:ext cx="11046614" cy="584775"/>
          </a:xfrm>
          <a:prstGeom prst="rect">
            <a:avLst/>
          </a:prstGeom>
        </p:spPr>
        <p:txBody>
          <a:bodyPr wrap="none">
            <a:spAutoFit/>
          </a:bodyPr>
          <a:lstStyle/>
          <a:p>
            <a:pPr algn="ctr"/>
            <a:r>
              <a:rPr lang="en-US" sz="3200" dirty="0">
                <a:highlight>
                  <a:srgbClr val="C0C0C0"/>
                </a:highlight>
                <a:latin typeface="Courier New" panose="02070309020205020404" pitchFamily="49" charset="0"/>
                <a:cs typeface="Courier New" panose="02070309020205020404" pitchFamily="49" charset="0"/>
              </a:rPr>
              <a:t>http</a:t>
            </a:r>
            <a:r>
              <a:rPr lang="en-US" sz="3200" dirty="0">
                <a:latin typeface="Courier New" panose="02070309020205020404" pitchFamily="49" charset="0"/>
                <a:cs typeface="Courier New" panose="02070309020205020404" pitchFamily="49" charset="0"/>
              </a:rPr>
              <a:t>  </a:t>
            </a:r>
            <a:r>
              <a:rPr lang="en-US" sz="3200" dirty="0">
                <a:highlight>
                  <a:srgbClr val="C0C0C0"/>
                </a:highlight>
                <a:latin typeface="Courier New" panose="02070309020205020404" pitchFamily="49" charset="0"/>
                <a:cs typeface="Courier New" panose="02070309020205020404" pitchFamily="49" charset="0"/>
              </a:rPr>
              <a:t>www.mywebmail.com</a:t>
            </a:r>
            <a:r>
              <a:rPr lang="en-US" sz="3200" dirty="0">
                <a:latin typeface="Courier New" panose="02070309020205020404" pitchFamily="49" charset="0"/>
                <a:cs typeface="Courier New" panose="02070309020205020404" pitchFamily="49" charset="0"/>
              </a:rPr>
              <a:t>  </a:t>
            </a:r>
            <a:r>
              <a:rPr lang="en-US" sz="3200" dirty="0">
                <a:highlight>
                  <a:srgbClr val="C0C0C0"/>
                </a:highlight>
                <a:latin typeface="Courier New" panose="02070309020205020404" pitchFamily="49" charset="0"/>
                <a:cs typeface="Courier New" panose="02070309020205020404" pitchFamily="49" charset="0"/>
              </a:rPr>
              <a:t>mailbox</a:t>
            </a:r>
            <a:r>
              <a:rPr lang="en-US" sz="3200" dirty="0">
                <a:latin typeface="Courier New" panose="02070309020205020404" pitchFamily="49" charset="0"/>
                <a:cs typeface="Courier New" panose="02070309020205020404" pitchFamily="49" charset="0"/>
              </a:rPr>
              <a:t>  </a:t>
            </a:r>
            <a:r>
              <a:rPr lang="en-US" sz="3200" dirty="0">
                <a:highlight>
                  <a:srgbClr val="C0C0C0"/>
                </a:highlight>
                <a:latin typeface="Courier New" panose="02070309020205020404" pitchFamily="49" charset="0"/>
                <a:cs typeface="Courier New" panose="02070309020205020404" pitchFamily="49" charset="0"/>
              </a:rPr>
              <a:t>mail1.htm</a:t>
            </a:r>
          </a:p>
        </p:txBody>
      </p:sp>
      <p:sp>
        <p:nvSpPr>
          <p:cNvPr id="19" name="Arrow: Down 18">
            <a:extLst>
              <a:ext uri="{FF2B5EF4-FFF2-40B4-BE49-F238E27FC236}">
                <a16:creationId xmlns:a16="http://schemas.microsoft.com/office/drawing/2014/main" id="{DE871F05-A153-43C2-997A-E11AEC9E7F1C}"/>
              </a:ext>
            </a:extLst>
          </p:cNvPr>
          <p:cNvSpPr/>
          <p:nvPr/>
        </p:nvSpPr>
        <p:spPr>
          <a:xfrm>
            <a:off x="5862611" y="3060967"/>
            <a:ext cx="457200" cy="47355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Arrow: Down 19">
            <a:extLst>
              <a:ext uri="{FF2B5EF4-FFF2-40B4-BE49-F238E27FC236}">
                <a16:creationId xmlns:a16="http://schemas.microsoft.com/office/drawing/2014/main" id="{C94A393B-C02B-446D-9DBD-AB65BF954239}"/>
              </a:ext>
            </a:extLst>
          </p:cNvPr>
          <p:cNvSpPr/>
          <p:nvPr/>
        </p:nvSpPr>
        <p:spPr>
          <a:xfrm>
            <a:off x="5862611" y="5345500"/>
            <a:ext cx="457200" cy="46166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9D23798-64C8-4989-8732-4923CC83134E}"/>
              </a:ext>
            </a:extLst>
          </p:cNvPr>
          <p:cNvSpPr/>
          <p:nvPr/>
        </p:nvSpPr>
        <p:spPr>
          <a:xfrm>
            <a:off x="9325666" y="4706108"/>
            <a:ext cx="2587752" cy="1077218"/>
          </a:xfrm>
          <a:prstGeom prst="rect">
            <a:avLst/>
          </a:prstGeom>
        </p:spPr>
        <p:txBody>
          <a:bodyPr wrap="square">
            <a:spAutoFit/>
          </a:bodyPr>
          <a:lstStyle/>
          <a:p>
            <a:r>
              <a:rPr lang="en-US" sz="3200" b="1" dirty="0">
                <a:latin typeface="+mj-lt"/>
              </a:rPr>
              <a:t>Tokens can be searched for</a:t>
            </a:r>
          </a:p>
        </p:txBody>
      </p:sp>
    </p:spTree>
    <p:extLst>
      <p:ext uri="{BB962C8B-B14F-4D97-AF65-F5344CB8AC3E}">
        <p14:creationId xmlns:p14="http://schemas.microsoft.com/office/powerpoint/2010/main" val="793391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05AE-F4AE-4120-B960-0D46FFD08D61}"/>
              </a:ext>
            </a:extLst>
          </p:cNvPr>
          <p:cNvSpPr>
            <a:spLocks noGrp="1"/>
          </p:cNvSpPr>
          <p:nvPr>
            <p:ph type="title"/>
          </p:nvPr>
        </p:nvSpPr>
        <p:spPr/>
        <p:txBody>
          <a:bodyPr/>
          <a:lstStyle/>
          <a:p>
            <a:r>
              <a:rPr lang="en-US" dirty="0">
                <a:latin typeface="Arial Black" panose="020B0A04020102020204" pitchFamily="34" charset="0"/>
                <a:cs typeface="Arial" panose="020B0604020202020204" pitchFamily="34" charset="0"/>
              </a:rPr>
              <a:t>What is a SIEM?</a:t>
            </a:r>
          </a:p>
        </p:txBody>
      </p:sp>
      <p:sp>
        <p:nvSpPr>
          <p:cNvPr id="3" name="Content Placeholder 2">
            <a:extLst>
              <a:ext uri="{FF2B5EF4-FFF2-40B4-BE49-F238E27FC236}">
                <a16:creationId xmlns:a16="http://schemas.microsoft.com/office/drawing/2014/main" id="{F8E2A5A5-6DCE-4A2A-A698-962FE4445A36}"/>
              </a:ext>
            </a:extLst>
          </p:cNvPr>
          <p:cNvSpPr>
            <a:spLocks noGrp="1"/>
          </p:cNvSpPr>
          <p:nvPr>
            <p:ph idx="1"/>
          </p:nvPr>
        </p:nvSpPr>
        <p:spPr>
          <a:xfrm>
            <a:off x="838199" y="1825625"/>
            <a:ext cx="7599631" cy="4351338"/>
          </a:xfrm>
        </p:spPr>
        <p:txBody>
          <a:bodyPr>
            <a:normAutofit/>
          </a:bodyPr>
          <a:lstStyle/>
          <a:p>
            <a:r>
              <a:rPr lang="en-US" sz="3600" dirty="0"/>
              <a:t>A central log repository that enriches logs and assists threat detection</a:t>
            </a:r>
          </a:p>
          <a:p>
            <a:r>
              <a:rPr lang="en-US" sz="3600" dirty="0"/>
              <a:t>Components</a:t>
            </a:r>
          </a:p>
          <a:p>
            <a:pPr lvl="1"/>
            <a:r>
              <a:rPr lang="en-US" sz="3200" dirty="0"/>
              <a:t>Log Sources</a:t>
            </a:r>
          </a:p>
          <a:p>
            <a:pPr lvl="1"/>
            <a:r>
              <a:rPr lang="en-US" sz="3200" dirty="0"/>
              <a:t>Log Aggregator</a:t>
            </a:r>
          </a:p>
          <a:p>
            <a:pPr lvl="1"/>
            <a:r>
              <a:rPr lang="en-US" sz="3200" dirty="0"/>
              <a:t>Log Storage &amp; Indexing</a:t>
            </a:r>
          </a:p>
          <a:p>
            <a:pPr lvl="1"/>
            <a:r>
              <a:rPr lang="en-US" sz="3200" dirty="0"/>
              <a:t>Search &amp; Viz. Interface + Alerting Engine</a:t>
            </a:r>
          </a:p>
        </p:txBody>
      </p:sp>
      <p:graphicFrame>
        <p:nvGraphicFramePr>
          <p:cNvPr id="4" name="Diagram 3">
            <a:extLst>
              <a:ext uri="{FF2B5EF4-FFF2-40B4-BE49-F238E27FC236}">
                <a16:creationId xmlns:a16="http://schemas.microsoft.com/office/drawing/2014/main" id="{2D2B2C2D-8375-4039-BAE3-224B3B4B3C3F}"/>
              </a:ext>
            </a:extLst>
          </p:cNvPr>
          <p:cNvGraphicFramePr/>
          <p:nvPr>
            <p:extLst/>
          </p:nvPr>
        </p:nvGraphicFramePr>
        <p:xfrm>
          <a:off x="7971828" y="758296"/>
          <a:ext cx="398855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FCC5C5DB-3E8D-4CBA-9592-2D2B215512B4}"/>
              </a:ext>
            </a:extLst>
          </p:cNvPr>
          <p:cNvSpPr>
            <a:spLocks noGrp="1"/>
          </p:cNvSpPr>
          <p:nvPr>
            <p:ph type="ftr" sz="quarter" idx="11"/>
          </p:nvPr>
        </p:nvSpPr>
        <p:spPr/>
        <p:txBody>
          <a:bodyPr/>
          <a:lstStyle/>
          <a:p>
            <a:r>
              <a:rPr lang="en-US" dirty="0"/>
              <a:t>John Hubbard [@SecHubb]</a:t>
            </a:r>
          </a:p>
        </p:txBody>
      </p:sp>
      <p:sp>
        <p:nvSpPr>
          <p:cNvPr id="6" name="Slide Number Placeholder 5">
            <a:extLst>
              <a:ext uri="{FF2B5EF4-FFF2-40B4-BE49-F238E27FC236}">
                <a16:creationId xmlns:a16="http://schemas.microsoft.com/office/drawing/2014/main" id="{C52FA5B7-799F-44DF-8B08-04902B0547B7}"/>
              </a:ext>
            </a:extLst>
          </p:cNvPr>
          <p:cNvSpPr>
            <a:spLocks noGrp="1"/>
          </p:cNvSpPr>
          <p:nvPr>
            <p:ph type="sldNum" sz="quarter" idx="12"/>
          </p:nvPr>
        </p:nvSpPr>
        <p:spPr/>
        <p:txBody>
          <a:bodyPr/>
          <a:lstStyle/>
          <a:p>
            <a:fld id="{B50D2CD9-256A-41CD-97C4-E1B3FF7BDE57}" type="slidenum">
              <a:rPr lang="en-US" smtClean="0"/>
              <a:t>3</a:t>
            </a:fld>
            <a:endParaRPr lang="en-US" dirty="0"/>
          </a:p>
        </p:txBody>
      </p:sp>
    </p:spTree>
    <p:extLst>
      <p:ext uri="{BB962C8B-B14F-4D97-AF65-F5344CB8AC3E}">
        <p14:creationId xmlns:p14="http://schemas.microsoft.com/office/powerpoint/2010/main" val="3527232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E6B0-D06D-4E1B-8A21-B97DC4C17731}"/>
              </a:ext>
            </a:extLst>
          </p:cNvPr>
          <p:cNvSpPr>
            <a:spLocks noGrp="1"/>
          </p:cNvSpPr>
          <p:nvPr>
            <p:ph type="title"/>
          </p:nvPr>
        </p:nvSpPr>
        <p:spPr/>
        <p:txBody>
          <a:bodyPr>
            <a:normAutofit/>
          </a:bodyPr>
          <a:lstStyle/>
          <a:p>
            <a:r>
              <a:rPr lang="en-US" dirty="0">
                <a:latin typeface="Arial Black" panose="020B0A04020102020204" pitchFamily="34" charset="0"/>
              </a:rPr>
              <a:t>Where Tokens Go: Inverted Index</a:t>
            </a:r>
          </a:p>
        </p:txBody>
      </p:sp>
      <p:sp>
        <p:nvSpPr>
          <p:cNvPr id="3" name="Content Placeholder 2">
            <a:extLst>
              <a:ext uri="{FF2B5EF4-FFF2-40B4-BE49-F238E27FC236}">
                <a16:creationId xmlns:a16="http://schemas.microsoft.com/office/drawing/2014/main" id="{23F715C4-5598-4AD6-9D07-BBE08F926331}"/>
              </a:ext>
            </a:extLst>
          </p:cNvPr>
          <p:cNvSpPr>
            <a:spLocks noGrp="1"/>
          </p:cNvSpPr>
          <p:nvPr>
            <p:ph idx="1"/>
          </p:nvPr>
        </p:nvSpPr>
        <p:spPr>
          <a:xfrm>
            <a:off x="838200" y="1825625"/>
            <a:ext cx="6078648" cy="4351338"/>
          </a:xfrm>
        </p:spPr>
        <p:txBody>
          <a:bodyPr>
            <a:normAutofit/>
          </a:bodyPr>
          <a:lstStyle/>
          <a:p>
            <a:pPr marL="0" indent="0">
              <a:buNone/>
            </a:pPr>
            <a:r>
              <a:rPr lang="en-US" sz="3200" dirty="0"/>
              <a:t>Lucene builds "</a:t>
            </a:r>
            <a:r>
              <a:rPr lang="en-US" sz="3200" b="1" dirty="0"/>
              <a:t>inverted index" </a:t>
            </a:r>
            <a:r>
              <a:rPr lang="en-US" sz="3200" dirty="0"/>
              <a:t>of </a:t>
            </a:r>
            <a:r>
              <a:rPr lang="en-US" sz="3200" b="1" dirty="0"/>
              <a:t>tokens</a:t>
            </a:r>
            <a:r>
              <a:rPr lang="en-US" sz="3200" dirty="0"/>
              <a:t> in text field data</a:t>
            </a:r>
          </a:p>
          <a:p>
            <a:pPr marL="511175" lvl="1" indent="0">
              <a:buNone/>
            </a:pPr>
            <a:endParaRPr lang="en-US" sz="2800" b="1" dirty="0"/>
          </a:p>
          <a:p>
            <a:pPr marL="511175" lvl="1" indent="0">
              <a:buNone/>
            </a:pPr>
            <a:r>
              <a:rPr lang="en-US" sz="2800" b="1" dirty="0"/>
              <a:t>Doc 1</a:t>
            </a:r>
            <a:r>
              <a:rPr lang="en-US" sz="2800" dirty="0"/>
              <a:t>: "The woman is walking down the street."</a:t>
            </a:r>
          </a:p>
          <a:p>
            <a:pPr marL="511175" lvl="1" indent="0">
              <a:buNone/>
            </a:pPr>
            <a:endParaRPr lang="en-US" sz="2800" b="1" dirty="0"/>
          </a:p>
          <a:p>
            <a:pPr marL="511175" lvl="1" indent="0">
              <a:buNone/>
            </a:pPr>
            <a:r>
              <a:rPr lang="en-US" sz="2800" b="1" dirty="0"/>
              <a:t>Doc 2</a:t>
            </a:r>
            <a:r>
              <a:rPr lang="en-US" sz="2800" dirty="0"/>
              <a:t>: "The man is walking into the store."</a:t>
            </a:r>
            <a:endParaRPr lang="en-US" sz="2800" b="1" dirty="0"/>
          </a:p>
          <a:p>
            <a:pPr marL="457200" indent="-457200">
              <a:buFont typeface="Arial" panose="020B0604020202020204" pitchFamily="34" charset="0"/>
              <a:buChar char="•"/>
            </a:pPr>
            <a:endParaRPr lang="en-US" sz="3200" dirty="0"/>
          </a:p>
          <a:p>
            <a:pPr marL="860425" lvl="1"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3200" dirty="0"/>
          </a:p>
        </p:txBody>
      </p:sp>
      <p:sp>
        <p:nvSpPr>
          <p:cNvPr id="4" name="Content Placeholder 2">
            <a:extLst>
              <a:ext uri="{FF2B5EF4-FFF2-40B4-BE49-F238E27FC236}">
                <a16:creationId xmlns:a16="http://schemas.microsoft.com/office/drawing/2014/main" id="{26F22CA2-B456-4547-A197-540E6DF43DF0}"/>
              </a:ext>
            </a:extLst>
          </p:cNvPr>
          <p:cNvSpPr txBox="1">
            <a:spLocks/>
          </p:cNvSpPr>
          <p:nvPr/>
        </p:nvSpPr>
        <p:spPr>
          <a:xfrm>
            <a:off x="1524000" y="5410200"/>
            <a:ext cx="6972300" cy="104816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a:buNone/>
              <a:defRPr sz="3200" kern="1200">
                <a:solidFill>
                  <a:schemeClr val="tx1"/>
                </a:solidFill>
                <a:latin typeface="+mn-lt"/>
                <a:ea typeface="+mn-ea"/>
                <a:cs typeface="+mn-cs"/>
              </a:defRPr>
            </a:lvl1pPr>
            <a:lvl2pPr marL="403225" indent="-277813" algn="l" defTabSz="914400" rtl="0" eaLnBrk="1" latinLnBrk="0" hangingPunct="1">
              <a:lnSpc>
                <a:spcPct val="10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10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10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10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n-US" sz="2400" dirty="0"/>
          </a:p>
        </p:txBody>
      </p:sp>
      <p:graphicFrame>
        <p:nvGraphicFramePr>
          <p:cNvPr id="5" name="Table 4">
            <a:extLst>
              <a:ext uri="{FF2B5EF4-FFF2-40B4-BE49-F238E27FC236}">
                <a16:creationId xmlns:a16="http://schemas.microsoft.com/office/drawing/2014/main" id="{DB2A4FCE-6CD8-4FF7-95ED-7E49B02E2F2A}"/>
              </a:ext>
            </a:extLst>
          </p:cNvPr>
          <p:cNvGraphicFramePr>
            <a:graphicFrameLocks noGrp="1"/>
          </p:cNvGraphicFramePr>
          <p:nvPr>
            <p:extLst>
              <p:ext uri="{D42A27DB-BD31-4B8C-83A1-F6EECF244321}">
                <p14:modId xmlns:p14="http://schemas.microsoft.com/office/powerpoint/2010/main" val="1243449896"/>
              </p:ext>
            </p:extLst>
          </p:nvPr>
        </p:nvGraphicFramePr>
        <p:xfrm>
          <a:off x="7476565" y="1690688"/>
          <a:ext cx="4141695" cy="4793601"/>
        </p:xfrm>
        <a:graphic>
          <a:graphicData uri="http://schemas.openxmlformats.org/drawingml/2006/table">
            <a:tbl>
              <a:tblPr/>
              <a:tblGrid>
                <a:gridCol w="1656676">
                  <a:extLst>
                    <a:ext uri="{9D8B030D-6E8A-4147-A177-3AD203B41FA5}">
                      <a16:colId xmlns:a16="http://schemas.microsoft.com/office/drawing/2014/main" val="2538438672"/>
                    </a:ext>
                  </a:extLst>
                </a:gridCol>
                <a:gridCol w="1148988">
                  <a:extLst>
                    <a:ext uri="{9D8B030D-6E8A-4147-A177-3AD203B41FA5}">
                      <a16:colId xmlns:a16="http://schemas.microsoft.com/office/drawing/2014/main" val="115544023"/>
                    </a:ext>
                  </a:extLst>
                </a:gridCol>
                <a:gridCol w="1336031">
                  <a:extLst>
                    <a:ext uri="{9D8B030D-6E8A-4147-A177-3AD203B41FA5}">
                      <a16:colId xmlns:a16="http://schemas.microsoft.com/office/drawing/2014/main" val="4022847649"/>
                    </a:ext>
                  </a:extLst>
                </a:gridCol>
              </a:tblGrid>
              <a:tr h="731231">
                <a:tc>
                  <a:txBody>
                    <a:bodyPr/>
                    <a:lstStyle/>
                    <a:p>
                      <a:pPr marL="0" marR="0" algn="ctr" fontAlgn="t">
                        <a:spcBef>
                          <a:spcPts val="0"/>
                        </a:spcBef>
                        <a:spcAft>
                          <a:spcPts val="0"/>
                        </a:spcAft>
                      </a:pPr>
                      <a:r>
                        <a:rPr lang="en-US" sz="2000" b="1" dirty="0">
                          <a:effectLst/>
                          <a:latin typeface="+mj-lt"/>
                        </a:rPr>
                        <a:t>Tokens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b="1" dirty="0">
                          <a:effectLst/>
                          <a:latin typeface="+mj-lt"/>
                        </a:rPr>
                        <a:t>Doc 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b="1" dirty="0">
                          <a:effectLst/>
                          <a:latin typeface="+mj-lt"/>
                        </a:rPr>
                        <a:t>Doc 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875177165"/>
                  </a:ext>
                </a:extLst>
              </a:tr>
              <a:tr h="410203">
                <a:tc>
                  <a:txBody>
                    <a:bodyPr/>
                    <a:lstStyle/>
                    <a:p>
                      <a:pPr marL="0" marR="0" algn="ctr" fontAlgn="t">
                        <a:spcBef>
                          <a:spcPts val="0"/>
                        </a:spcBef>
                        <a:spcAft>
                          <a:spcPts val="0"/>
                        </a:spcAft>
                      </a:pPr>
                      <a:r>
                        <a:rPr lang="en-US" sz="2000" dirty="0">
                          <a:effectLst/>
                          <a:latin typeface="+mj-lt"/>
                        </a:rPr>
                        <a:t>the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dirty="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dirty="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48993808"/>
                  </a:ext>
                </a:extLst>
              </a:tr>
              <a:tr h="459718">
                <a:tc>
                  <a:txBody>
                    <a:bodyPr/>
                    <a:lstStyle/>
                    <a:p>
                      <a:pPr marL="0" marR="0" algn="ctr" fontAlgn="t">
                        <a:spcBef>
                          <a:spcPts val="0"/>
                        </a:spcBef>
                        <a:spcAft>
                          <a:spcPts val="0"/>
                        </a:spcAft>
                      </a:pPr>
                      <a:r>
                        <a:rPr lang="en-US" sz="2000" dirty="0">
                          <a:effectLst/>
                          <a:latin typeface="+mj-lt"/>
                        </a:rPr>
                        <a:t>woman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dirty="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2000" dirty="0">
                        <a:effectLst/>
                        <a:latin typeface="+mj-l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1125025"/>
                  </a:ext>
                </a:extLst>
              </a:tr>
              <a:tr h="410203">
                <a:tc>
                  <a:txBody>
                    <a:bodyPr/>
                    <a:lstStyle/>
                    <a:p>
                      <a:pPr marL="0" marR="0" algn="ctr" fontAlgn="t">
                        <a:spcBef>
                          <a:spcPts val="0"/>
                        </a:spcBef>
                        <a:spcAft>
                          <a:spcPts val="0"/>
                        </a:spcAft>
                      </a:pPr>
                      <a:r>
                        <a:rPr lang="en-US" sz="2000">
                          <a:effectLst/>
                          <a:latin typeface="+mj-lt"/>
                        </a:rPr>
                        <a:t>is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10692262"/>
                  </a:ext>
                </a:extLst>
              </a:tr>
              <a:tr h="731231">
                <a:tc>
                  <a:txBody>
                    <a:bodyPr/>
                    <a:lstStyle/>
                    <a:p>
                      <a:pPr marL="0" marR="0" algn="ctr" fontAlgn="t">
                        <a:spcBef>
                          <a:spcPts val="0"/>
                        </a:spcBef>
                        <a:spcAft>
                          <a:spcPts val="0"/>
                        </a:spcAft>
                      </a:pPr>
                      <a:r>
                        <a:rPr lang="en-US" sz="2000">
                          <a:effectLst/>
                          <a:latin typeface="+mj-lt"/>
                        </a:rPr>
                        <a:t>walking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dirty="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390212027"/>
                  </a:ext>
                </a:extLst>
              </a:tr>
              <a:tr h="410203">
                <a:tc>
                  <a:txBody>
                    <a:bodyPr/>
                    <a:lstStyle/>
                    <a:p>
                      <a:pPr marL="0" marR="0" algn="ctr" fontAlgn="t">
                        <a:spcBef>
                          <a:spcPts val="0"/>
                        </a:spcBef>
                        <a:spcAft>
                          <a:spcPts val="0"/>
                        </a:spcAft>
                      </a:pPr>
                      <a:r>
                        <a:rPr lang="en-US" sz="2000">
                          <a:effectLst/>
                          <a:latin typeface="+mj-lt"/>
                        </a:rPr>
                        <a:t>down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dirty="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a:effectLst/>
                          <a:latin typeface="+mj-lt"/>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8091740"/>
                  </a:ext>
                </a:extLst>
              </a:tr>
              <a:tr h="410203">
                <a:tc>
                  <a:txBody>
                    <a:bodyPr/>
                    <a:lstStyle/>
                    <a:p>
                      <a:pPr marL="0" marR="0" algn="ctr" fontAlgn="t">
                        <a:spcBef>
                          <a:spcPts val="0"/>
                        </a:spcBef>
                        <a:spcAft>
                          <a:spcPts val="0"/>
                        </a:spcAft>
                      </a:pPr>
                      <a:r>
                        <a:rPr lang="en-US" sz="2000">
                          <a:effectLst/>
                          <a:latin typeface="+mj-lt"/>
                        </a:rPr>
                        <a:t>street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dirty="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a:effectLst/>
                          <a:latin typeface="+mj-lt"/>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84961310"/>
                  </a:ext>
                </a:extLst>
              </a:tr>
              <a:tr h="410203">
                <a:tc>
                  <a:txBody>
                    <a:bodyPr/>
                    <a:lstStyle/>
                    <a:p>
                      <a:pPr marL="0" marR="0" algn="ctr" fontAlgn="t">
                        <a:spcBef>
                          <a:spcPts val="0"/>
                        </a:spcBef>
                        <a:spcAft>
                          <a:spcPts val="0"/>
                        </a:spcAft>
                      </a:pPr>
                      <a:r>
                        <a:rPr lang="en-US" sz="2000">
                          <a:effectLst/>
                          <a:latin typeface="+mj-lt"/>
                        </a:rPr>
                        <a:t>man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a:effectLst/>
                          <a:latin typeface="+mj-lt"/>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553174165"/>
                  </a:ext>
                </a:extLst>
              </a:tr>
              <a:tr h="410203">
                <a:tc>
                  <a:txBody>
                    <a:bodyPr/>
                    <a:lstStyle/>
                    <a:p>
                      <a:pPr marL="0" marR="0" algn="ctr" fontAlgn="t">
                        <a:spcBef>
                          <a:spcPts val="0"/>
                        </a:spcBef>
                        <a:spcAft>
                          <a:spcPts val="0"/>
                        </a:spcAft>
                      </a:pPr>
                      <a:r>
                        <a:rPr lang="en-US" sz="2000" dirty="0">
                          <a:effectLst/>
                          <a:latin typeface="+mj-lt"/>
                        </a:rPr>
                        <a:t>into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a:effectLst/>
                          <a:latin typeface="+mj-lt"/>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dirty="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94855429"/>
                  </a:ext>
                </a:extLst>
              </a:tr>
              <a:tr h="410203">
                <a:tc>
                  <a:txBody>
                    <a:bodyPr/>
                    <a:lstStyle/>
                    <a:p>
                      <a:pPr marL="0" marR="0" algn="ctr" fontAlgn="t">
                        <a:spcBef>
                          <a:spcPts val="0"/>
                        </a:spcBef>
                        <a:spcAft>
                          <a:spcPts val="0"/>
                        </a:spcAft>
                      </a:pPr>
                      <a:r>
                        <a:rPr lang="en-US" sz="2000" dirty="0">
                          <a:effectLst/>
                          <a:latin typeface="+mj-lt"/>
                        </a:rPr>
                        <a:t>store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a:effectLst/>
                          <a:latin typeface="+mj-lt"/>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2000" dirty="0">
                          <a:effectLst/>
                          <a:latin typeface="+mj-lt"/>
                        </a:rPr>
                        <a:t>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87968714"/>
                  </a:ext>
                </a:extLst>
              </a:tr>
            </a:tbl>
          </a:graphicData>
        </a:graphic>
      </p:graphicFrame>
      <p:sp>
        <p:nvSpPr>
          <p:cNvPr id="6" name="Footer Placeholder 5">
            <a:extLst>
              <a:ext uri="{FF2B5EF4-FFF2-40B4-BE49-F238E27FC236}">
                <a16:creationId xmlns:a16="http://schemas.microsoft.com/office/drawing/2014/main" id="{BA5CF6EC-E13F-48B1-A222-5AA236BDAFAE}"/>
              </a:ext>
            </a:extLst>
          </p:cNvPr>
          <p:cNvSpPr>
            <a:spLocks noGrp="1"/>
          </p:cNvSpPr>
          <p:nvPr>
            <p:ph type="ftr" sz="quarter" idx="11"/>
          </p:nvPr>
        </p:nvSpPr>
        <p:spPr/>
        <p:txBody>
          <a:bodyPr/>
          <a:lstStyle/>
          <a:p>
            <a:r>
              <a:rPr lang="en-US"/>
              <a:t>John Hubbard [@SecHubb]</a:t>
            </a:r>
            <a:endParaRPr lang="en-US" dirty="0"/>
          </a:p>
        </p:txBody>
      </p:sp>
      <p:sp>
        <p:nvSpPr>
          <p:cNvPr id="7" name="Slide Number Placeholder 6">
            <a:extLst>
              <a:ext uri="{FF2B5EF4-FFF2-40B4-BE49-F238E27FC236}">
                <a16:creationId xmlns:a16="http://schemas.microsoft.com/office/drawing/2014/main" id="{A58C6771-71D5-427A-8DA0-46420641DD91}"/>
              </a:ext>
            </a:extLst>
          </p:cNvPr>
          <p:cNvSpPr>
            <a:spLocks noGrp="1"/>
          </p:cNvSpPr>
          <p:nvPr>
            <p:ph type="sldNum" sz="quarter" idx="12"/>
          </p:nvPr>
        </p:nvSpPr>
        <p:spPr/>
        <p:txBody>
          <a:bodyPr/>
          <a:lstStyle/>
          <a:p>
            <a:fld id="{B50D2CD9-256A-41CD-97C4-E1B3FF7BDE57}" type="slidenum">
              <a:rPr lang="en-US" smtClean="0"/>
              <a:t>30</a:t>
            </a:fld>
            <a:endParaRPr lang="en-US"/>
          </a:p>
        </p:txBody>
      </p:sp>
    </p:spTree>
    <p:extLst>
      <p:ext uri="{BB962C8B-B14F-4D97-AF65-F5344CB8AC3E}">
        <p14:creationId xmlns:p14="http://schemas.microsoft.com/office/powerpoint/2010/main" val="1479502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AB3ECC0-2944-446A-A647-7110F026E331}"/>
              </a:ext>
            </a:extLst>
          </p:cNvPr>
          <p:cNvSpPr/>
          <p:nvPr/>
        </p:nvSpPr>
        <p:spPr>
          <a:xfrm>
            <a:off x="8686832" y="1859572"/>
            <a:ext cx="3056750" cy="70631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Elasticsearch instance</a:t>
            </a:r>
          </a:p>
        </p:txBody>
      </p:sp>
      <p:sp>
        <p:nvSpPr>
          <p:cNvPr id="2" name="Title 1">
            <a:extLst>
              <a:ext uri="{FF2B5EF4-FFF2-40B4-BE49-F238E27FC236}">
                <a16:creationId xmlns:a16="http://schemas.microsoft.com/office/drawing/2014/main" id="{0AEF6027-E7B5-4638-ABBB-F70776354E31}"/>
              </a:ext>
            </a:extLst>
          </p:cNvPr>
          <p:cNvSpPr>
            <a:spLocks noGrp="1"/>
          </p:cNvSpPr>
          <p:nvPr>
            <p:ph type="title"/>
          </p:nvPr>
        </p:nvSpPr>
        <p:spPr>
          <a:xfrm>
            <a:off x="655320" y="475840"/>
            <a:ext cx="10881360" cy="685799"/>
          </a:xfrm>
        </p:spPr>
        <p:txBody>
          <a:bodyPr>
            <a:normAutofit fontScale="90000"/>
          </a:bodyPr>
          <a:lstStyle/>
          <a:p>
            <a:r>
              <a:rPr lang="en-US" dirty="0"/>
              <a:t>Elasticsearch Term Summary</a:t>
            </a:r>
          </a:p>
        </p:txBody>
      </p:sp>
      <p:sp>
        <p:nvSpPr>
          <p:cNvPr id="5" name="Rectangle 4">
            <a:extLst>
              <a:ext uri="{FF2B5EF4-FFF2-40B4-BE49-F238E27FC236}">
                <a16:creationId xmlns:a16="http://schemas.microsoft.com/office/drawing/2014/main" id="{2298D1AB-7BB4-4A0B-BE57-AE36A5487CCD}"/>
              </a:ext>
            </a:extLst>
          </p:cNvPr>
          <p:cNvSpPr/>
          <p:nvPr/>
        </p:nvSpPr>
        <p:spPr>
          <a:xfrm>
            <a:off x="457200" y="1861038"/>
            <a:ext cx="8229634" cy="43111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B75524AA-1814-4609-B65D-A2F14C12019D}"/>
              </a:ext>
            </a:extLst>
          </p:cNvPr>
          <p:cNvSpPr/>
          <p:nvPr/>
        </p:nvSpPr>
        <p:spPr>
          <a:xfrm>
            <a:off x="457200" y="3273670"/>
            <a:ext cx="2057409" cy="664226"/>
          </a:xfrm>
          <a:prstGeom prst="rect">
            <a:avLst/>
          </a:prstGeom>
          <a:solidFill>
            <a:schemeClr val="accent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Shard</a:t>
            </a:r>
          </a:p>
        </p:txBody>
      </p:sp>
      <p:sp>
        <p:nvSpPr>
          <p:cNvPr id="11" name="Rectangle 10">
            <a:extLst>
              <a:ext uri="{FF2B5EF4-FFF2-40B4-BE49-F238E27FC236}">
                <a16:creationId xmlns:a16="http://schemas.microsoft.com/office/drawing/2014/main" id="{DC34A6DC-4E2D-4C11-A2BA-5EBEC8A3BC4E}"/>
              </a:ext>
            </a:extLst>
          </p:cNvPr>
          <p:cNvSpPr/>
          <p:nvPr/>
        </p:nvSpPr>
        <p:spPr>
          <a:xfrm>
            <a:off x="457200" y="3937896"/>
            <a:ext cx="2057409" cy="710303"/>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Lucene</a:t>
            </a:r>
          </a:p>
        </p:txBody>
      </p:sp>
      <p:sp>
        <p:nvSpPr>
          <p:cNvPr id="3" name="TextBox 2">
            <a:extLst>
              <a:ext uri="{FF2B5EF4-FFF2-40B4-BE49-F238E27FC236}">
                <a16:creationId xmlns:a16="http://schemas.microsoft.com/office/drawing/2014/main" id="{AECB6D69-CED8-49C1-9DAD-85A154209838}"/>
              </a:ext>
            </a:extLst>
          </p:cNvPr>
          <p:cNvSpPr txBox="1"/>
          <p:nvPr/>
        </p:nvSpPr>
        <p:spPr>
          <a:xfrm>
            <a:off x="1962174" y="1277307"/>
            <a:ext cx="5219684" cy="646331"/>
          </a:xfrm>
          <a:prstGeom prst="rect">
            <a:avLst/>
          </a:prstGeom>
          <a:noFill/>
        </p:spPr>
        <p:txBody>
          <a:bodyPr wrap="square" rtlCol="0">
            <a:spAutoFit/>
          </a:bodyPr>
          <a:lstStyle/>
          <a:p>
            <a:r>
              <a:rPr lang="en-US" sz="3600" dirty="0">
                <a:latin typeface="Gill Sans MT" panose="020B0502020104020203" pitchFamily="34" charset="0"/>
              </a:rPr>
              <a:t>Cluster = Multiple Nodes</a:t>
            </a:r>
          </a:p>
        </p:txBody>
      </p:sp>
      <p:sp>
        <p:nvSpPr>
          <p:cNvPr id="16" name="Rectangle 15">
            <a:extLst>
              <a:ext uri="{FF2B5EF4-FFF2-40B4-BE49-F238E27FC236}">
                <a16:creationId xmlns:a16="http://schemas.microsoft.com/office/drawing/2014/main" id="{4DE2D28E-A18B-408D-90CC-12F344A0EB5C}"/>
              </a:ext>
            </a:extLst>
          </p:cNvPr>
          <p:cNvSpPr/>
          <p:nvPr/>
        </p:nvSpPr>
        <p:spPr>
          <a:xfrm rot="16200000">
            <a:off x="39566"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17" name="Rectangle 16">
            <a:extLst>
              <a:ext uri="{FF2B5EF4-FFF2-40B4-BE49-F238E27FC236}">
                <a16:creationId xmlns:a16="http://schemas.microsoft.com/office/drawing/2014/main" id="{CD103440-CFD6-420E-B9DE-4F687D4FFF5E}"/>
              </a:ext>
            </a:extLst>
          </p:cNvPr>
          <p:cNvSpPr/>
          <p:nvPr/>
        </p:nvSpPr>
        <p:spPr>
          <a:xfrm rot="16200000">
            <a:off x="725370"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18" name="Rectangle 17">
            <a:extLst>
              <a:ext uri="{FF2B5EF4-FFF2-40B4-BE49-F238E27FC236}">
                <a16:creationId xmlns:a16="http://schemas.microsoft.com/office/drawing/2014/main" id="{CB6A1414-F806-4DE7-ACB6-0A261ABEA70F}"/>
              </a:ext>
            </a:extLst>
          </p:cNvPr>
          <p:cNvSpPr/>
          <p:nvPr/>
        </p:nvSpPr>
        <p:spPr>
          <a:xfrm rot="16200000">
            <a:off x="1411173"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20" name="Rectangle 19">
            <a:extLst>
              <a:ext uri="{FF2B5EF4-FFF2-40B4-BE49-F238E27FC236}">
                <a16:creationId xmlns:a16="http://schemas.microsoft.com/office/drawing/2014/main" id="{9A6A21C7-0A20-49EE-A549-8D905A0DB413}"/>
              </a:ext>
            </a:extLst>
          </p:cNvPr>
          <p:cNvSpPr/>
          <p:nvPr/>
        </p:nvSpPr>
        <p:spPr>
          <a:xfrm>
            <a:off x="2514609" y="3273670"/>
            <a:ext cx="2057409" cy="667158"/>
          </a:xfrm>
          <a:prstGeom prst="rect">
            <a:avLst/>
          </a:prstGeom>
          <a:solidFill>
            <a:schemeClr val="accent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Shard</a:t>
            </a:r>
          </a:p>
        </p:txBody>
      </p:sp>
      <p:sp>
        <p:nvSpPr>
          <p:cNvPr id="21" name="Rectangle 20">
            <a:extLst>
              <a:ext uri="{FF2B5EF4-FFF2-40B4-BE49-F238E27FC236}">
                <a16:creationId xmlns:a16="http://schemas.microsoft.com/office/drawing/2014/main" id="{A5725956-9176-4C55-AE94-202C905D4906}"/>
              </a:ext>
            </a:extLst>
          </p:cNvPr>
          <p:cNvSpPr/>
          <p:nvPr/>
        </p:nvSpPr>
        <p:spPr>
          <a:xfrm>
            <a:off x="2514609" y="3940828"/>
            <a:ext cx="2057409" cy="70737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Lucene</a:t>
            </a:r>
          </a:p>
        </p:txBody>
      </p:sp>
      <p:sp>
        <p:nvSpPr>
          <p:cNvPr id="22" name="Rectangle 21">
            <a:extLst>
              <a:ext uri="{FF2B5EF4-FFF2-40B4-BE49-F238E27FC236}">
                <a16:creationId xmlns:a16="http://schemas.microsoft.com/office/drawing/2014/main" id="{CC1DCE69-C639-4212-B328-FFF96467BA0B}"/>
              </a:ext>
            </a:extLst>
          </p:cNvPr>
          <p:cNvSpPr/>
          <p:nvPr/>
        </p:nvSpPr>
        <p:spPr>
          <a:xfrm rot="16200000">
            <a:off x="2096975"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23" name="Rectangle 22">
            <a:extLst>
              <a:ext uri="{FF2B5EF4-FFF2-40B4-BE49-F238E27FC236}">
                <a16:creationId xmlns:a16="http://schemas.microsoft.com/office/drawing/2014/main" id="{4D8C8622-BEA9-4BB8-90BF-56517D6058B1}"/>
              </a:ext>
            </a:extLst>
          </p:cNvPr>
          <p:cNvSpPr/>
          <p:nvPr/>
        </p:nvSpPr>
        <p:spPr>
          <a:xfrm rot="16200000">
            <a:off x="2782779"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24" name="Rectangle 23">
            <a:extLst>
              <a:ext uri="{FF2B5EF4-FFF2-40B4-BE49-F238E27FC236}">
                <a16:creationId xmlns:a16="http://schemas.microsoft.com/office/drawing/2014/main" id="{CFE522E9-0F5E-40AC-B72D-DA58522FB168}"/>
              </a:ext>
            </a:extLst>
          </p:cNvPr>
          <p:cNvSpPr/>
          <p:nvPr/>
        </p:nvSpPr>
        <p:spPr>
          <a:xfrm rot="16200000">
            <a:off x="3468582"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25" name="Rectangle 24">
            <a:extLst>
              <a:ext uri="{FF2B5EF4-FFF2-40B4-BE49-F238E27FC236}">
                <a16:creationId xmlns:a16="http://schemas.microsoft.com/office/drawing/2014/main" id="{23BEE8E7-3F38-4059-B4F3-67881EAC291A}"/>
              </a:ext>
            </a:extLst>
          </p:cNvPr>
          <p:cNvSpPr/>
          <p:nvPr/>
        </p:nvSpPr>
        <p:spPr>
          <a:xfrm>
            <a:off x="457199" y="2563366"/>
            <a:ext cx="4114819" cy="707371"/>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Index</a:t>
            </a:r>
          </a:p>
        </p:txBody>
      </p:sp>
      <p:sp>
        <p:nvSpPr>
          <p:cNvPr id="26" name="Rectangle 25">
            <a:extLst>
              <a:ext uri="{FF2B5EF4-FFF2-40B4-BE49-F238E27FC236}">
                <a16:creationId xmlns:a16="http://schemas.microsoft.com/office/drawing/2014/main" id="{AA71CBF1-7F37-4D7B-A7FD-B78FB5B9E050}"/>
              </a:ext>
            </a:extLst>
          </p:cNvPr>
          <p:cNvSpPr/>
          <p:nvPr/>
        </p:nvSpPr>
        <p:spPr>
          <a:xfrm>
            <a:off x="4572017" y="3273670"/>
            <a:ext cx="2057409" cy="664226"/>
          </a:xfrm>
          <a:prstGeom prst="rect">
            <a:avLst/>
          </a:prstGeom>
          <a:solidFill>
            <a:schemeClr val="accent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Shard</a:t>
            </a:r>
          </a:p>
        </p:txBody>
      </p:sp>
      <p:sp>
        <p:nvSpPr>
          <p:cNvPr id="27" name="Rectangle 26">
            <a:extLst>
              <a:ext uri="{FF2B5EF4-FFF2-40B4-BE49-F238E27FC236}">
                <a16:creationId xmlns:a16="http://schemas.microsoft.com/office/drawing/2014/main" id="{7CBF7A60-7ADA-448A-AACC-0E16D50FA68A}"/>
              </a:ext>
            </a:extLst>
          </p:cNvPr>
          <p:cNvSpPr/>
          <p:nvPr/>
        </p:nvSpPr>
        <p:spPr>
          <a:xfrm>
            <a:off x="4572017" y="3937896"/>
            <a:ext cx="2057409" cy="710303"/>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Lucene</a:t>
            </a:r>
          </a:p>
        </p:txBody>
      </p:sp>
      <p:sp>
        <p:nvSpPr>
          <p:cNvPr id="28" name="Rectangle 27">
            <a:extLst>
              <a:ext uri="{FF2B5EF4-FFF2-40B4-BE49-F238E27FC236}">
                <a16:creationId xmlns:a16="http://schemas.microsoft.com/office/drawing/2014/main" id="{296A0AA9-3E6A-4910-A2ED-062F72691913}"/>
              </a:ext>
            </a:extLst>
          </p:cNvPr>
          <p:cNvSpPr/>
          <p:nvPr/>
        </p:nvSpPr>
        <p:spPr>
          <a:xfrm rot="16200000">
            <a:off x="4154383"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29" name="Rectangle 28">
            <a:extLst>
              <a:ext uri="{FF2B5EF4-FFF2-40B4-BE49-F238E27FC236}">
                <a16:creationId xmlns:a16="http://schemas.microsoft.com/office/drawing/2014/main" id="{C2389A58-4204-4007-A377-2B24A25687DC}"/>
              </a:ext>
            </a:extLst>
          </p:cNvPr>
          <p:cNvSpPr/>
          <p:nvPr/>
        </p:nvSpPr>
        <p:spPr>
          <a:xfrm rot="16200000">
            <a:off x="4840187"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30" name="Rectangle 29">
            <a:extLst>
              <a:ext uri="{FF2B5EF4-FFF2-40B4-BE49-F238E27FC236}">
                <a16:creationId xmlns:a16="http://schemas.microsoft.com/office/drawing/2014/main" id="{74A6E0A3-E661-4B72-BE22-19F94E3B8C07}"/>
              </a:ext>
            </a:extLst>
          </p:cNvPr>
          <p:cNvSpPr/>
          <p:nvPr/>
        </p:nvSpPr>
        <p:spPr>
          <a:xfrm rot="16200000">
            <a:off x="5525990"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31" name="Rectangle 30">
            <a:extLst>
              <a:ext uri="{FF2B5EF4-FFF2-40B4-BE49-F238E27FC236}">
                <a16:creationId xmlns:a16="http://schemas.microsoft.com/office/drawing/2014/main" id="{5D690FE4-C109-41CB-8A9E-A216A2D458DC}"/>
              </a:ext>
            </a:extLst>
          </p:cNvPr>
          <p:cNvSpPr/>
          <p:nvPr/>
        </p:nvSpPr>
        <p:spPr>
          <a:xfrm>
            <a:off x="6629426" y="3273670"/>
            <a:ext cx="2057409" cy="667158"/>
          </a:xfrm>
          <a:prstGeom prst="rect">
            <a:avLst/>
          </a:prstGeom>
          <a:solidFill>
            <a:schemeClr val="accent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Shard</a:t>
            </a:r>
          </a:p>
        </p:txBody>
      </p:sp>
      <p:sp>
        <p:nvSpPr>
          <p:cNvPr id="32" name="Rectangle 31">
            <a:extLst>
              <a:ext uri="{FF2B5EF4-FFF2-40B4-BE49-F238E27FC236}">
                <a16:creationId xmlns:a16="http://schemas.microsoft.com/office/drawing/2014/main" id="{332AA839-E52E-451D-882C-14649887F656}"/>
              </a:ext>
            </a:extLst>
          </p:cNvPr>
          <p:cNvSpPr/>
          <p:nvPr/>
        </p:nvSpPr>
        <p:spPr>
          <a:xfrm>
            <a:off x="6629426" y="3940828"/>
            <a:ext cx="2057409" cy="70737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Lucene</a:t>
            </a:r>
          </a:p>
        </p:txBody>
      </p:sp>
      <p:sp>
        <p:nvSpPr>
          <p:cNvPr id="33" name="Rectangle 32">
            <a:extLst>
              <a:ext uri="{FF2B5EF4-FFF2-40B4-BE49-F238E27FC236}">
                <a16:creationId xmlns:a16="http://schemas.microsoft.com/office/drawing/2014/main" id="{995B749C-2F82-46A5-97AD-48559F58781F}"/>
              </a:ext>
            </a:extLst>
          </p:cNvPr>
          <p:cNvSpPr/>
          <p:nvPr/>
        </p:nvSpPr>
        <p:spPr>
          <a:xfrm rot="16200000">
            <a:off x="6211792"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34" name="Rectangle 33">
            <a:extLst>
              <a:ext uri="{FF2B5EF4-FFF2-40B4-BE49-F238E27FC236}">
                <a16:creationId xmlns:a16="http://schemas.microsoft.com/office/drawing/2014/main" id="{5929B45E-21F9-49BE-9C10-B4E28A9466D6}"/>
              </a:ext>
            </a:extLst>
          </p:cNvPr>
          <p:cNvSpPr/>
          <p:nvPr/>
        </p:nvSpPr>
        <p:spPr>
          <a:xfrm rot="16200000">
            <a:off x="6897596"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35" name="Rectangle 34">
            <a:extLst>
              <a:ext uri="{FF2B5EF4-FFF2-40B4-BE49-F238E27FC236}">
                <a16:creationId xmlns:a16="http://schemas.microsoft.com/office/drawing/2014/main" id="{BDDB6C9C-D2BA-4A50-9D6B-C7ABA347DEED}"/>
              </a:ext>
            </a:extLst>
          </p:cNvPr>
          <p:cNvSpPr/>
          <p:nvPr/>
        </p:nvSpPr>
        <p:spPr>
          <a:xfrm rot="16200000">
            <a:off x="7583399" y="5068764"/>
            <a:ext cx="1521069" cy="685802"/>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Segment</a:t>
            </a:r>
          </a:p>
        </p:txBody>
      </p:sp>
      <p:sp>
        <p:nvSpPr>
          <p:cNvPr id="36" name="Rectangle 35">
            <a:extLst>
              <a:ext uri="{FF2B5EF4-FFF2-40B4-BE49-F238E27FC236}">
                <a16:creationId xmlns:a16="http://schemas.microsoft.com/office/drawing/2014/main" id="{2777B8E5-EA8E-479B-B1B2-AE4F16D0BAD7}"/>
              </a:ext>
            </a:extLst>
          </p:cNvPr>
          <p:cNvSpPr/>
          <p:nvPr/>
        </p:nvSpPr>
        <p:spPr>
          <a:xfrm>
            <a:off x="4572016" y="2563366"/>
            <a:ext cx="4114819" cy="707371"/>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Index</a:t>
            </a:r>
          </a:p>
        </p:txBody>
      </p:sp>
      <p:sp>
        <p:nvSpPr>
          <p:cNvPr id="37" name="Rectangle 36">
            <a:extLst>
              <a:ext uri="{FF2B5EF4-FFF2-40B4-BE49-F238E27FC236}">
                <a16:creationId xmlns:a16="http://schemas.microsoft.com/office/drawing/2014/main" id="{FE9D667C-B56B-47A0-B77A-0BC5E75A80F1}"/>
              </a:ext>
            </a:extLst>
          </p:cNvPr>
          <p:cNvSpPr/>
          <p:nvPr/>
        </p:nvSpPr>
        <p:spPr>
          <a:xfrm>
            <a:off x="457198" y="1861038"/>
            <a:ext cx="8229636" cy="707371"/>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Node</a:t>
            </a:r>
          </a:p>
        </p:txBody>
      </p:sp>
      <p:sp>
        <p:nvSpPr>
          <p:cNvPr id="44" name="Rectangle 43">
            <a:extLst>
              <a:ext uri="{FF2B5EF4-FFF2-40B4-BE49-F238E27FC236}">
                <a16:creationId xmlns:a16="http://schemas.microsoft.com/office/drawing/2014/main" id="{9AE4946F-6260-4BCF-A243-A6B2915FEBC3}"/>
              </a:ext>
            </a:extLst>
          </p:cNvPr>
          <p:cNvSpPr/>
          <p:nvPr/>
        </p:nvSpPr>
        <p:spPr>
          <a:xfrm>
            <a:off x="8686833" y="2565887"/>
            <a:ext cx="3056749" cy="70232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Holds one log type</a:t>
            </a:r>
          </a:p>
        </p:txBody>
      </p:sp>
      <p:sp>
        <p:nvSpPr>
          <p:cNvPr id="45" name="Rectangle 44">
            <a:extLst>
              <a:ext uri="{FF2B5EF4-FFF2-40B4-BE49-F238E27FC236}">
                <a16:creationId xmlns:a16="http://schemas.microsoft.com/office/drawing/2014/main" id="{5B5B4ED9-C9F4-4D98-87E9-69FF3586AD5D}"/>
              </a:ext>
            </a:extLst>
          </p:cNvPr>
          <p:cNvSpPr/>
          <p:nvPr/>
        </p:nvSpPr>
        <p:spPr>
          <a:xfrm>
            <a:off x="8686833" y="3266226"/>
            <a:ext cx="3056749" cy="67166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Partial index</a:t>
            </a:r>
          </a:p>
        </p:txBody>
      </p:sp>
      <p:sp>
        <p:nvSpPr>
          <p:cNvPr id="46" name="Rectangle 45">
            <a:extLst>
              <a:ext uri="{FF2B5EF4-FFF2-40B4-BE49-F238E27FC236}">
                <a16:creationId xmlns:a16="http://schemas.microsoft.com/office/drawing/2014/main" id="{6CCAF2BC-E5C6-49D2-88CB-6D7740C297E4}"/>
              </a:ext>
            </a:extLst>
          </p:cNvPr>
          <p:cNvSpPr/>
          <p:nvPr/>
        </p:nvSpPr>
        <p:spPr>
          <a:xfrm>
            <a:off x="8686800" y="3937895"/>
            <a:ext cx="3056749" cy="7103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Search engine</a:t>
            </a:r>
          </a:p>
        </p:txBody>
      </p:sp>
      <p:sp>
        <p:nvSpPr>
          <p:cNvPr id="47" name="Rectangle 46">
            <a:extLst>
              <a:ext uri="{FF2B5EF4-FFF2-40B4-BE49-F238E27FC236}">
                <a16:creationId xmlns:a16="http://schemas.microsoft.com/office/drawing/2014/main" id="{7B7505A0-EECA-41CA-B2A8-08830E9CB4B6}"/>
              </a:ext>
            </a:extLst>
          </p:cNvPr>
          <p:cNvSpPr/>
          <p:nvPr/>
        </p:nvSpPr>
        <p:spPr>
          <a:xfrm>
            <a:off x="8686800" y="4648199"/>
            <a:ext cx="3056749" cy="1524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"Inverted index"</a:t>
            </a:r>
          </a:p>
        </p:txBody>
      </p:sp>
    </p:spTree>
    <p:extLst>
      <p:ext uri="{BB962C8B-B14F-4D97-AF65-F5344CB8AC3E}">
        <p14:creationId xmlns:p14="http://schemas.microsoft.com/office/powerpoint/2010/main" val="61977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9C68-EF05-4852-8D81-67627E8D64A1}"/>
              </a:ext>
            </a:extLst>
          </p:cNvPr>
          <p:cNvSpPr>
            <a:spLocks noGrp="1"/>
          </p:cNvSpPr>
          <p:nvPr>
            <p:ph type="ctrTitle"/>
          </p:nvPr>
        </p:nvSpPr>
        <p:spPr/>
        <p:txBody>
          <a:bodyPr/>
          <a:lstStyle/>
          <a:p>
            <a:r>
              <a:rPr lang="en-US" dirty="0">
                <a:latin typeface="Arial Black" panose="020B0A04020102020204" pitchFamily="34" charset="0"/>
              </a:rPr>
              <a:t>Kibana</a:t>
            </a:r>
          </a:p>
        </p:txBody>
      </p:sp>
      <p:sp>
        <p:nvSpPr>
          <p:cNvPr id="3" name="Subtitle 2">
            <a:extLst>
              <a:ext uri="{FF2B5EF4-FFF2-40B4-BE49-F238E27FC236}">
                <a16:creationId xmlns:a16="http://schemas.microsoft.com/office/drawing/2014/main" id="{F89FF37E-830F-47A9-AFCF-558BFC07C25A}"/>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B18416A7-466F-4608-BF9C-28F22BCBA7A0}"/>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0BFBB589-249F-49D7-BAD8-6A6F8477FE7A}"/>
              </a:ext>
            </a:extLst>
          </p:cNvPr>
          <p:cNvSpPr>
            <a:spLocks noGrp="1"/>
          </p:cNvSpPr>
          <p:nvPr>
            <p:ph type="sldNum" sz="quarter" idx="12"/>
          </p:nvPr>
        </p:nvSpPr>
        <p:spPr/>
        <p:txBody>
          <a:bodyPr/>
          <a:lstStyle/>
          <a:p>
            <a:fld id="{B50D2CD9-256A-41CD-97C4-E1B3FF7BDE57}" type="slidenum">
              <a:rPr lang="en-US" smtClean="0"/>
              <a:t>32</a:t>
            </a:fld>
            <a:endParaRPr lang="en-US"/>
          </a:p>
        </p:txBody>
      </p:sp>
    </p:spTree>
    <p:extLst>
      <p:ext uri="{BB962C8B-B14F-4D97-AF65-F5344CB8AC3E}">
        <p14:creationId xmlns:p14="http://schemas.microsoft.com/office/powerpoint/2010/main" val="573028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99A35-BB2A-4F8B-9EE2-8ACC1ED36913}"/>
              </a:ext>
            </a:extLst>
          </p:cNvPr>
          <p:cNvSpPr>
            <a:spLocks noGrp="1"/>
          </p:cNvSpPr>
          <p:nvPr>
            <p:ph type="title"/>
          </p:nvPr>
        </p:nvSpPr>
        <p:spPr>
          <a:xfrm>
            <a:off x="655320" y="475840"/>
            <a:ext cx="10881360" cy="685799"/>
          </a:xfrm>
        </p:spPr>
        <p:txBody>
          <a:bodyPr>
            <a:normAutofit fontScale="90000"/>
          </a:bodyPr>
          <a:lstStyle/>
          <a:p>
            <a:r>
              <a:rPr lang="en-US" dirty="0"/>
              <a:t>		Kibana Interface</a:t>
            </a:r>
          </a:p>
        </p:txBody>
      </p:sp>
      <p:sp>
        <p:nvSpPr>
          <p:cNvPr id="3" name="Content Placeholder 2">
            <a:extLst>
              <a:ext uri="{FF2B5EF4-FFF2-40B4-BE49-F238E27FC236}">
                <a16:creationId xmlns:a16="http://schemas.microsoft.com/office/drawing/2014/main" id="{AC3DA7FA-E714-4D71-8AE9-2C9D6CF1333F}"/>
              </a:ext>
            </a:extLst>
          </p:cNvPr>
          <p:cNvSpPr>
            <a:spLocks noGrp="1"/>
          </p:cNvSpPr>
          <p:nvPr>
            <p:ph idx="1"/>
          </p:nvPr>
        </p:nvSpPr>
        <p:spPr>
          <a:xfrm>
            <a:off x="3276600" y="1142999"/>
            <a:ext cx="8183880" cy="5472953"/>
          </a:xfrm>
        </p:spPr>
        <p:txBody>
          <a:bodyPr>
            <a:normAutofit fontScale="92500" lnSpcReduction="10000"/>
          </a:bodyPr>
          <a:lstStyle/>
          <a:p>
            <a:pPr marL="457200" indent="-457200">
              <a:buFont typeface="Arial" panose="020B0604020202020204" pitchFamily="34" charset="0"/>
              <a:buChar char="•"/>
            </a:pPr>
            <a:r>
              <a:rPr lang="en-US" sz="2800" b="1" dirty="0"/>
              <a:t>Discover</a:t>
            </a:r>
            <a:r>
              <a:rPr lang="en-US" sz="2800" dirty="0"/>
              <a:t> - Search and explore data</a:t>
            </a:r>
          </a:p>
          <a:p>
            <a:pPr marL="457200" indent="-457200">
              <a:buFont typeface="Arial" panose="020B0604020202020204" pitchFamily="34" charset="0"/>
              <a:buChar char="•"/>
            </a:pPr>
            <a:r>
              <a:rPr lang="en-US" sz="2800" b="1" dirty="0"/>
              <a:t>Visualize</a:t>
            </a:r>
            <a:r>
              <a:rPr lang="en-US" sz="2800" dirty="0"/>
              <a:t> - Create graphs and charts </a:t>
            </a:r>
          </a:p>
          <a:p>
            <a:pPr marL="457200" indent="-457200">
              <a:buFont typeface="Arial" panose="020B0604020202020204" pitchFamily="34" charset="0"/>
              <a:buChar char="•"/>
            </a:pPr>
            <a:r>
              <a:rPr lang="en-US" sz="2800" b="1" dirty="0"/>
              <a:t>Dashboard</a:t>
            </a:r>
            <a:r>
              <a:rPr lang="en-US" sz="2800" dirty="0"/>
              <a:t> – Display a collection of saved items</a:t>
            </a:r>
          </a:p>
          <a:p>
            <a:pPr marL="457200" indent="-457200"/>
            <a:r>
              <a:rPr lang="en-US" sz="2800" b="1" dirty="0"/>
              <a:t>Timelion</a:t>
            </a:r>
            <a:r>
              <a:rPr lang="en-US" sz="2800" dirty="0"/>
              <a:t> – Unique time series data visualization</a:t>
            </a:r>
          </a:p>
          <a:p>
            <a:pPr marL="457200" indent="-457200">
              <a:buFont typeface="Arial" panose="020B0604020202020204" pitchFamily="34" charset="0"/>
              <a:buChar char="•"/>
            </a:pPr>
            <a:r>
              <a:rPr lang="en-US" sz="2800" b="1" dirty="0"/>
              <a:t>Canvas</a:t>
            </a:r>
            <a:r>
              <a:rPr lang="en-US" sz="2800" dirty="0"/>
              <a:t> – New visualization type</a:t>
            </a:r>
          </a:p>
          <a:p>
            <a:pPr marL="457200" indent="-457200">
              <a:buFont typeface="Arial" panose="020B0604020202020204" pitchFamily="34" charset="0"/>
              <a:buChar char="•"/>
            </a:pPr>
            <a:r>
              <a:rPr lang="en-US" sz="2800" b="1" dirty="0"/>
              <a:t>Machine Learning </a:t>
            </a:r>
            <a:r>
              <a:rPr lang="en-US" sz="2800" dirty="0"/>
              <a:t>– Ponies and magic</a:t>
            </a:r>
          </a:p>
          <a:p>
            <a:pPr marL="457200" indent="-457200">
              <a:buFont typeface="Arial" panose="020B0604020202020204" pitchFamily="34" charset="0"/>
              <a:buChar char="•"/>
            </a:pPr>
            <a:r>
              <a:rPr lang="en-US" sz="2800" b="1" dirty="0"/>
              <a:t>Infrastructure</a:t>
            </a:r>
            <a:r>
              <a:rPr lang="en-US" sz="2800" dirty="0"/>
              <a:t> – Monitor all </a:t>
            </a:r>
            <a:r>
              <a:rPr lang="en-US" sz="2800" dirty="0" err="1"/>
              <a:t>Metricbeats</a:t>
            </a:r>
            <a:endParaRPr lang="en-US" sz="2800" dirty="0"/>
          </a:p>
          <a:p>
            <a:pPr marL="457200" indent="-457200">
              <a:buFont typeface="Arial" panose="020B0604020202020204" pitchFamily="34" charset="0"/>
              <a:buChar char="•"/>
            </a:pPr>
            <a:r>
              <a:rPr lang="en-US" sz="2800" b="1" dirty="0"/>
              <a:t>Logs</a:t>
            </a:r>
            <a:r>
              <a:rPr lang="en-US" sz="2800" dirty="0"/>
              <a:t> – Watch logs streaming from Filebeat</a:t>
            </a:r>
          </a:p>
          <a:p>
            <a:pPr marL="457200" indent="-457200">
              <a:buFont typeface="Arial" panose="020B0604020202020204" pitchFamily="34" charset="0"/>
              <a:buChar char="•"/>
            </a:pPr>
            <a:r>
              <a:rPr lang="en-US" sz="2800" b="1" dirty="0"/>
              <a:t>Dev Tools </a:t>
            </a:r>
            <a:r>
              <a:rPr lang="en-US" sz="2800" dirty="0"/>
              <a:t>– Console for API access</a:t>
            </a:r>
          </a:p>
          <a:p>
            <a:pPr marL="457200" indent="-457200">
              <a:buFont typeface="Arial" panose="020B0604020202020204" pitchFamily="34" charset="0"/>
              <a:buChar char="•"/>
            </a:pPr>
            <a:r>
              <a:rPr lang="en-US" sz="2800" b="1" dirty="0"/>
              <a:t>Monitoring</a:t>
            </a:r>
            <a:r>
              <a:rPr lang="en-US" sz="2800" dirty="0"/>
              <a:t> – Health of your cluster/agents/logstash</a:t>
            </a:r>
          </a:p>
          <a:p>
            <a:pPr marL="457200" indent="-457200">
              <a:buFont typeface="Arial" panose="020B0604020202020204" pitchFamily="34" charset="0"/>
              <a:buChar char="•"/>
            </a:pPr>
            <a:r>
              <a:rPr lang="en-US" sz="2800" b="1" dirty="0"/>
              <a:t>Management </a:t>
            </a:r>
            <a:r>
              <a:rPr lang="en-US" sz="2800" dirty="0"/>
              <a:t>– Manage the cluster</a:t>
            </a:r>
          </a:p>
        </p:txBody>
      </p:sp>
      <p:pic>
        <p:nvPicPr>
          <p:cNvPr id="5" name="Picture 4">
            <a:extLst>
              <a:ext uri="{FF2B5EF4-FFF2-40B4-BE49-F238E27FC236}">
                <a16:creationId xmlns:a16="http://schemas.microsoft.com/office/drawing/2014/main" id="{812EF815-78AE-47A0-9B50-DA83351AFBA8}"/>
              </a:ext>
            </a:extLst>
          </p:cNvPr>
          <p:cNvPicPr>
            <a:picLocks noChangeAspect="1"/>
          </p:cNvPicPr>
          <p:nvPr/>
        </p:nvPicPr>
        <p:blipFill>
          <a:blip r:embed="rId3"/>
          <a:stretch>
            <a:fillRect/>
          </a:stretch>
        </p:blipFill>
        <p:spPr>
          <a:xfrm>
            <a:off x="0" y="0"/>
            <a:ext cx="2000922" cy="6860304"/>
          </a:xfrm>
          <a:prstGeom prst="rect">
            <a:avLst/>
          </a:prstGeom>
        </p:spPr>
      </p:pic>
    </p:spTree>
    <p:extLst>
      <p:ext uri="{BB962C8B-B14F-4D97-AF65-F5344CB8AC3E}">
        <p14:creationId xmlns:p14="http://schemas.microsoft.com/office/powerpoint/2010/main" val="1974704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4DB01EA-F725-40D5-A612-7F9581AE8547}"/>
              </a:ext>
            </a:extLst>
          </p:cNvPr>
          <p:cNvPicPr>
            <a:picLocks noGrp="1" noChangeAspect="1"/>
          </p:cNvPicPr>
          <p:nvPr>
            <p:ph idx="1"/>
          </p:nvPr>
        </p:nvPicPr>
        <p:blipFill>
          <a:blip r:embed="rId3"/>
          <a:stretch>
            <a:fillRect/>
          </a:stretch>
        </p:blipFill>
        <p:spPr>
          <a:xfrm>
            <a:off x="816592" y="1295400"/>
            <a:ext cx="10558817" cy="4876800"/>
          </a:xfrm>
          <a:prstGeom prst="rect">
            <a:avLst/>
          </a:prstGeom>
        </p:spPr>
      </p:pic>
      <p:sp>
        <p:nvSpPr>
          <p:cNvPr id="2" name="Title 1">
            <a:extLst>
              <a:ext uri="{FF2B5EF4-FFF2-40B4-BE49-F238E27FC236}">
                <a16:creationId xmlns:a16="http://schemas.microsoft.com/office/drawing/2014/main" id="{726E7FC8-8F1D-4E94-B407-E24FB10246F5}"/>
              </a:ext>
            </a:extLst>
          </p:cNvPr>
          <p:cNvSpPr>
            <a:spLocks noGrp="1"/>
          </p:cNvSpPr>
          <p:nvPr>
            <p:ph type="title"/>
          </p:nvPr>
        </p:nvSpPr>
        <p:spPr>
          <a:xfrm>
            <a:off x="655320" y="475840"/>
            <a:ext cx="10881360" cy="685799"/>
          </a:xfrm>
        </p:spPr>
        <p:txBody>
          <a:bodyPr>
            <a:normAutofit fontScale="90000"/>
          </a:bodyPr>
          <a:lstStyle/>
          <a:p>
            <a:r>
              <a:rPr lang="en-US" dirty="0"/>
              <a:t>Using the Discover Tab</a:t>
            </a:r>
          </a:p>
        </p:txBody>
      </p:sp>
      <p:sp>
        <p:nvSpPr>
          <p:cNvPr id="5" name="Arrow: Right 4">
            <a:extLst>
              <a:ext uri="{FF2B5EF4-FFF2-40B4-BE49-F238E27FC236}">
                <a16:creationId xmlns:a16="http://schemas.microsoft.com/office/drawing/2014/main" id="{6D010B64-E2A2-42E3-B256-37089D319F57}"/>
              </a:ext>
            </a:extLst>
          </p:cNvPr>
          <p:cNvSpPr/>
          <p:nvPr/>
        </p:nvSpPr>
        <p:spPr>
          <a:xfrm>
            <a:off x="1524000" y="2980624"/>
            <a:ext cx="2133600" cy="84715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Histogram</a:t>
            </a:r>
          </a:p>
        </p:txBody>
      </p:sp>
      <p:sp>
        <p:nvSpPr>
          <p:cNvPr id="6" name="Arrow: Right 5">
            <a:extLst>
              <a:ext uri="{FF2B5EF4-FFF2-40B4-BE49-F238E27FC236}">
                <a16:creationId xmlns:a16="http://schemas.microsoft.com/office/drawing/2014/main" id="{6CA89608-8FF3-41EC-982B-26D8915225E1}"/>
              </a:ext>
            </a:extLst>
          </p:cNvPr>
          <p:cNvSpPr/>
          <p:nvPr/>
        </p:nvSpPr>
        <p:spPr>
          <a:xfrm>
            <a:off x="2247900" y="5468057"/>
            <a:ext cx="2819400" cy="762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Document data</a:t>
            </a:r>
          </a:p>
        </p:txBody>
      </p:sp>
      <p:sp>
        <p:nvSpPr>
          <p:cNvPr id="8" name="Arrow: Left 7">
            <a:extLst>
              <a:ext uri="{FF2B5EF4-FFF2-40B4-BE49-F238E27FC236}">
                <a16:creationId xmlns:a16="http://schemas.microsoft.com/office/drawing/2014/main" id="{5C8BA56A-0C27-4931-8284-0F46EE7FF412}"/>
              </a:ext>
            </a:extLst>
          </p:cNvPr>
          <p:cNvSpPr/>
          <p:nvPr/>
        </p:nvSpPr>
        <p:spPr>
          <a:xfrm>
            <a:off x="2247900" y="4419600"/>
            <a:ext cx="1828800" cy="819658"/>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Field list</a:t>
            </a:r>
          </a:p>
        </p:txBody>
      </p:sp>
      <p:sp>
        <p:nvSpPr>
          <p:cNvPr id="10" name="Arrow: Left 9">
            <a:extLst>
              <a:ext uri="{FF2B5EF4-FFF2-40B4-BE49-F238E27FC236}">
                <a16:creationId xmlns:a16="http://schemas.microsoft.com/office/drawing/2014/main" id="{AE6AC72E-02D1-44DC-A68B-5B55E648CB1C}"/>
              </a:ext>
            </a:extLst>
          </p:cNvPr>
          <p:cNvSpPr/>
          <p:nvPr/>
        </p:nvSpPr>
        <p:spPr>
          <a:xfrm>
            <a:off x="2868583" y="1896473"/>
            <a:ext cx="2590800" cy="85535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Index pattern</a:t>
            </a:r>
          </a:p>
        </p:txBody>
      </p:sp>
      <p:sp>
        <p:nvSpPr>
          <p:cNvPr id="11" name="Arrow: Right 10">
            <a:extLst>
              <a:ext uri="{FF2B5EF4-FFF2-40B4-BE49-F238E27FC236}">
                <a16:creationId xmlns:a16="http://schemas.microsoft.com/office/drawing/2014/main" id="{09B6305A-5AFE-476F-BD66-1B1343103113}"/>
              </a:ext>
            </a:extLst>
          </p:cNvPr>
          <p:cNvSpPr/>
          <p:nvPr/>
        </p:nvSpPr>
        <p:spPr>
          <a:xfrm>
            <a:off x="5067300" y="1161639"/>
            <a:ext cx="2133600" cy="73483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Time filter</a:t>
            </a:r>
          </a:p>
        </p:txBody>
      </p:sp>
    </p:spTree>
    <p:extLst>
      <p:ext uri="{BB962C8B-B14F-4D97-AF65-F5344CB8AC3E}">
        <p14:creationId xmlns:p14="http://schemas.microsoft.com/office/powerpoint/2010/main" val="461381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73F7-B4C3-4C0A-9873-ECC1CEF2FE9F}"/>
              </a:ext>
            </a:extLst>
          </p:cNvPr>
          <p:cNvSpPr>
            <a:spLocks noGrp="1"/>
          </p:cNvSpPr>
          <p:nvPr>
            <p:ph type="title"/>
          </p:nvPr>
        </p:nvSpPr>
        <p:spPr>
          <a:xfrm>
            <a:off x="655320" y="475840"/>
            <a:ext cx="10881360" cy="685799"/>
          </a:xfrm>
        </p:spPr>
        <p:txBody>
          <a:bodyPr>
            <a:normAutofit fontScale="90000"/>
          </a:bodyPr>
          <a:lstStyle/>
          <a:p>
            <a:r>
              <a:rPr lang="en-US" dirty="0"/>
              <a:t>Discover Tab Details</a:t>
            </a:r>
          </a:p>
        </p:txBody>
      </p:sp>
      <p:pic>
        <p:nvPicPr>
          <p:cNvPr id="7" name="Picture 6">
            <a:extLst>
              <a:ext uri="{FF2B5EF4-FFF2-40B4-BE49-F238E27FC236}">
                <a16:creationId xmlns:a16="http://schemas.microsoft.com/office/drawing/2014/main" id="{D2EA61C0-CEFB-4DC9-A67F-9688CCE602D5}"/>
              </a:ext>
            </a:extLst>
          </p:cNvPr>
          <p:cNvPicPr>
            <a:picLocks noChangeAspect="1"/>
          </p:cNvPicPr>
          <p:nvPr/>
        </p:nvPicPr>
        <p:blipFill>
          <a:blip r:embed="rId3"/>
          <a:stretch>
            <a:fillRect/>
          </a:stretch>
        </p:blipFill>
        <p:spPr>
          <a:xfrm>
            <a:off x="517418" y="4724400"/>
            <a:ext cx="6753225" cy="1485900"/>
          </a:xfrm>
          <a:prstGeom prst="rect">
            <a:avLst/>
          </a:prstGeom>
          <a:ln>
            <a:solidFill>
              <a:schemeClr val="tx1"/>
            </a:solidFill>
          </a:ln>
        </p:spPr>
      </p:pic>
      <p:pic>
        <p:nvPicPr>
          <p:cNvPr id="8" name="Picture 7">
            <a:extLst>
              <a:ext uri="{FF2B5EF4-FFF2-40B4-BE49-F238E27FC236}">
                <a16:creationId xmlns:a16="http://schemas.microsoft.com/office/drawing/2014/main" id="{5D741160-9420-48F1-90BE-797A2A7E4718}"/>
              </a:ext>
            </a:extLst>
          </p:cNvPr>
          <p:cNvPicPr>
            <a:picLocks noChangeAspect="1"/>
          </p:cNvPicPr>
          <p:nvPr/>
        </p:nvPicPr>
        <p:blipFill>
          <a:blip r:embed="rId4"/>
          <a:stretch>
            <a:fillRect/>
          </a:stretch>
        </p:blipFill>
        <p:spPr>
          <a:xfrm>
            <a:off x="534954" y="1256441"/>
            <a:ext cx="11123646" cy="1502729"/>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D994E5CF-768C-4B89-861F-EE04DF56AF5D}"/>
              </a:ext>
            </a:extLst>
          </p:cNvPr>
          <p:cNvCxnSpPr>
            <a:cxnSpLocks/>
          </p:cNvCxnSpPr>
          <p:nvPr/>
        </p:nvCxnSpPr>
        <p:spPr>
          <a:xfrm>
            <a:off x="3962400" y="3200400"/>
            <a:ext cx="0" cy="16764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D528A13-A959-434E-9315-BA5C4DDD4650}"/>
              </a:ext>
            </a:extLst>
          </p:cNvPr>
          <p:cNvCxnSpPr>
            <a:cxnSpLocks/>
          </p:cNvCxnSpPr>
          <p:nvPr/>
        </p:nvCxnSpPr>
        <p:spPr>
          <a:xfrm>
            <a:off x="4302880" y="3653135"/>
            <a:ext cx="0" cy="122366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9E63134-E93C-44E9-9255-DF947F9D3DC8}"/>
              </a:ext>
            </a:extLst>
          </p:cNvPr>
          <p:cNvCxnSpPr>
            <a:cxnSpLocks/>
          </p:cNvCxnSpPr>
          <p:nvPr/>
        </p:nvCxnSpPr>
        <p:spPr>
          <a:xfrm>
            <a:off x="4982222" y="4592522"/>
            <a:ext cx="0" cy="28427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2B73A32-B293-444D-8F9C-BDDD5263A67A}"/>
              </a:ext>
            </a:extLst>
          </p:cNvPr>
          <p:cNvCxnSpPr>
            <a:cxnSpLocks/>
          </p:cNvCxnSpPr>
          <p:nvPr/>
        </p:nvCxnSpPr>
        <p:spPr>
          <a:xfrm>
            <a:off x="4683880" y="4069302"/>
            <a:ext cx="0" cy="807498"/>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47CCB2E-D68B-4FF7-B227-AEF0CC897626}"/>
              </a:ext>
            </a:extLst>
          </p:cNvPr>
          <p:cNvSpPr txBox="1"/>
          <p:nvPr/>
        </p:nvSpPr>
        <p:spPr>
          <a:xfrm>
            <a:off x="4836279" y="4124980"/>
            <a:ext cx="2783721" cy="523220"/>
          </a:xfrm>
          <a:prstGeom prst="rect">
            <a:avLst/>
          </a:prstGeom>
          <a:noFill/>
        </p:spPr>
        <p:txBody>
          <a:bodyPr wrap="square" rtlCol="0">
            <a:spAutoFit/>
          </a:bodyPr>
          <a:lstStyle/>
          <a:p>
            <a:r>
              <a:rPr lang="en-US" sz="2800" dirty="0">
                <a:latin typeface="Gill Sans MT" panose="020B0502020104020203" pitchFamily="34" charset="0"/>
              </a:rPr>
              <a:t>Field must exist</a:t>
            </a:r>
          </a:p>
        </p:txBody>
      </p:sp>
      <p:sp>
        <p:nvSpPr>
          <p:cNvPr id="24" name="TextBox 23">
            <a:extLst>
              <a:ext uri="{FF2B5EF4-FFF2-40B4-BE49-F238E27FC236}">
                <a16:creationId xmlns:a16="http://schemas.microsoft.com/office/drawing/2014/main" id="{888A3BF4-64DD-4E24-807E-388FFD9169C6}"/>
              </a:ext>
            </a:extLst>
          </p:cNvPr>
          <p:cNvSpPr txBox="1"/>
          <p:nvPr/>
        </p:nvSpPr>
        <p:spPr>
          <a:xfrm>
            <a:off x="4531479" y="3653135"/>
            <a:ext cx="2739163" cy="523220"/>
          </a:xfrm>
          <a:prstGeom prst="rect">
            <a:avLst/>
          </a:prstGeom>
          <a:noFill/>
        </p:spPr>
        <p:txBody>
          <a:bodyPr wrap="square" rtlCol="0">
            <a:spAutoFit/>
          </a:bodyPr>
          <a:lstStyle/>
          <a:p>
            <a:r>
              <a:rPr lang="en-US" sz="2800" dirty="0">
                <a:latin typeface="Gill Sans MT" panose="020B0502020104020203" pitchFamily="34" charset="0"/>
              </a:rPr>
              <a:t>Add as column</a:t>
            </a:r>
          </a:p>
        </p:txBody>
      </p:sp>
      <p:sp>
        <p:nvSpPr>
          <p:cNvPr id="25" name="TextBox 24">
            <a:extLst>
              <a:ext uri="{FF2B5EF4-FFF2-40B4-BE49-F238E27FC236}">
                <a16:creationId xmlns:a16="http://schemas.microsoft.com/office/drawing/2014/main" id="{52A1B475-C902-4CF2-A219-7F99230535D9}"/>
              </a:ext>
            </a:extLst>
          </p:cNvPr>
          <p:cNvSpPr txBox="1"/>
          <p:nvPr/>
        </p:nvSpPr>
        <p:spPr>
          <a:xfrm>
            <a:off x="4182121" y="3195935"/>
            <a:ext cx="3895080" cy="523220"/>
          </a:xfrm>
          <a:prstGeom prst="rect">
            <a:avLst/>
          </a:prstGeom>
          <a:noFill/>
        </p:spPr>
        <p:txBody>
          <a:bodyPr wrap="square" rtlCol="0">
            <a:spAutoFit/>
          </a:bodyPr>
          <a:lstStyle/>
          <a:p>
            <a:r>
              <a:rPr lang="en-US" sz="2800" dirty="0">
                <a:latin typeface="Gill Sans MT" panose="020B0502020104020203" pitchFamily="34" charset="0"/>
              </a:rPr>
              <a:t>Filter out this field value</a:t>
            </a:r>
          </a:p>
        </p:txBody>
      </p:sp>
      <p:sp>
        <p:nvSpPr>
          <p:cNvPr id="26" name="TextBox 25">
            <a:extLst>
              <a:ext uri="{FF2B5EF4-FFF2-40B4-BE49-F238E27FC236}">
                <a16:creationId xmlns:a16="http://schemas.microsoft.com/office/drawing/2014/main" id="{084B6ED4-5C74-4513-BAA3-63A4A5B32C7F}"/>
              </a:ext>
            </a:extLst>
          </p:cNvPr>
          <p:cNvSpPr txBox="1"/>
          <p:nvPr/>
        </p:nvSpPr>
        <p:spPr>
          <a:xfrm>
            <a:off x="3815974" y="2743200"/>
            <a:ext cx="3956426" cy="523220"/>
          </a:xfrm>
          <a:prstGeom prst="rect">
            <a:avLst/>
          </a:prstGeom>
          <a:noFill/>
        </p:spPr>
        <p:txBody>
          <a:bodyPr wrap="square" rtlCol="0">
            <a:spAutoFit/>
          </a:bodyPr>
          <a:lstStyle/>
          <a:p>
            <a:r>
              <a:rPr lang="en-US" sz="2800" dirty="0">
                <a:latin typeface="Gill Sans MT" panose="020B0502020104020203" pitchFamily="34" charset="0"/>
              </a:rPr>
              <a:t>Filter for this field value</a:t>
            </a:r>
          </a:p>
        </p:txBody>
      </p:sp>
      <p:sp>
        <p:nvSpPr>
          <p:cNvPr id="28" name="Rectangle 27">
            <a:extLst>
              <a:ext uri="{FF2B5EF4-FFF2-40B4-BE49-F238E27FC236}">
                <a16:creationId xmlns:a16="http://schemas.microsoft.com/office/drawing/2014/main" id="{67015D53-3A7A-49CB-836D-75B05E770B9B}"/>
              </a:ext>
            </a:extLst>
          </p:cNvPr>
          <p:cNvSpPr/>
          <p:nvPr/>
        </p:nvSpPr>
        <p:spPr>
          <a:xfrm>
            <a:off x="593618" y="4800600"/>
            <a:ext cx="304800" cy="137483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3686C2F1-3156-44AC-9C1B-E89093C750B8}"/>
              </a:ext>
            </a:extLst>
          </p:cNvPr>
          <p:cNvSpPr txBox="1"/>
          <p:nvPr/>
        </p:nvSpPr>
        <p:spPr>
          <a:xfrm>
            <a:off x="405541" y="4245594"/>
            <a:ext cx="2294717" cy="523220"/>
          </a:xfrm>
          <a:prstGeom prst="rect">
            <a:avLst/>
          </a:prstGeom>
          <a:noFill/>
        </p:spPr>
        <p:txBody>
          <a:bodyPr wrap="square" rtlCol="0">
            <a:spAutoFit/>
          </a:bodyPr>
          <a:lstStyle/>
          <a:p>
            <a:r>
              <a:rPr lang="en-US" sz="2800" dirty="0">
                <a:latin typeface="Gill Sans MT" panose="020B0502020104020203" pitchFamily="34" charset="0"/>
              </a:rPr>
              <a:t>Data type</a:t>
            </a:r>
          </a:p>
        </p:txBody>
      </p:sp>
      <p:cxnSp>
        <p:nvCxnSpPr>
          <p:cNvPr id="30" name="Straight Arrow Connector 29">
            <a:extLst>
              <a:ext uri="{FF2B5EF4-FFF2-40B4-BE49-F238E27FC236}">
                <a16:creationId xmlns:a16="http://schemas.microsoft.com/office/drawing/2014/main" id="{A6D9F19E-2C0D-4D53-8952-3B0AF897EC9C}"/>
              </a:ext>
            </a:extLst>
          </p:cNvPr>
          <p:cNvCxnSpPr>
            <a:cxnSpLocks/>
          </p:cNvCxnSpPr>
          <p:nvPr/>
        </p:nvCxnSpPr>
        <p:spPr>
          <a:xfrm flipV="1">
            <a:off x="8610600" y="1524000"/>
            <a:ext cx="0" cy="16764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9E2DFC7E-2724-4451-B0C6-2FD0DE8B4C46}"/>
              </a:ext>
            </a:extLst>
          </p:cNvPr>
          <p:cNvCxnSpPr>
            <a:cxnSpLocks/>
          </p:cNvCxnSpPr>
          <p:nvPr/>
        </p:nvCxnSpPr>
        <p:spPr>
          <a:xfrm flipV="1">
            <a:off x="8382000" y="1524000"/>
            <a:ext cx="0" cy="22098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A158522B-B1ED-4A24-94C4-016DD0B4FD6E}"/>
              </a:ext>
            </a:extLst>
          </p:cNvPr>
          <p:cNvCxnSpPr>
            <a:cxnSpLocks/>
          </p:cNvCxnSpPr>
          <p:nvPr/>
        </p:nvCxnSpPr>
        <p:spPr>
          <a:xfrm flipV="1">
            <a:off x="8153400" y="1524000"/>
            <a:ext cx="0" cy="26553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933176CE-06EE-4162-A271-55A793C3D921}"/>
              </a:ext>
            </a:extLst>
          </p:cNvPr>
          <p:cNvSpPr txBox="1"/>
          <p:nvPr/>
        </p:nvSpPr>
        <p:spPr>
          <a:xfrm>
            <a:off x="8458200" y="3163329"/>
            <a:ext cx="3581400" cy="523220"/>
          </a:xfrm>
          <a:prstGeom prst="rect">
            <a:avLst/>
          </a:prstGeom>
          <a:noFill/>
        </p:spPr>
        <p:txBody>
          <a:bodyPr wrap="square" rtlCol="0">
            <a:spAutoFit/>
          </a:bodyPr>
          <a:lstStyle/>
          <a:p>
            <a:r>
              <a:rPr lang="en-US" sz="2800" dirty="0">
                <a:latin typeface="Gill Sans MT" panose="020B0502020104020203" pitchFamily="34" charset="0"/>
              </a:rPr>
              <a:t>Move left/right</a:t>
            </a:r>
          </a:p>
        </p:txBody>
      </p:sp>
      <p:sp>
        <p:nvSpPr>
          <p:cNvPr id="42" name="TextBox 41">
            <a:extLst>
              <a:ext uri="{FF2B5EF4-FFF2-40B4-BE49-F238E27FC236}">
                <a16:creationId xmlns:a16="http://schemas.microsoft.com/office/drawing/2014/main" id="{C5F9BFBE-3121-4BE1-9D62-51251C0EAFFF}"/>
              </a:ext>
            </a:extLst>
          </p:cNvPr>
          <p:cNvSpPr txBox="1"/>
          <p:nvPr/>
        </p:nvSpPr>
        <p:spPr>
          <a:xfrm>
            <a:off x="8229600" y="3657600"/>
            <a:ext cx="3378631" cy="523220"/>
          </a:xfrm>
          <a:prstGeom prst="rect">
            <a:avLst/>
          </a:prstGeom>
          <a:noFill/>
        </p:spPr>
        <p:txBody>
          <a:bodyPr wrap="square" rtlCol="0">
            <a:spAutoFit/>
          </a:bodyPr>
          <a:lstStyle/>
          <a:p>
            <a:r>
              <a:rPr lang="en-US" sz="2800" dirty="0">
                <a:latin typeface="Gill Sans MT" panose="020B0502020104020203" pitchFamily="34" charset="0"/>
              </a:rPr>
              <a:t>Remove this column</a:t>
            </a:r>
          </a:p>
        </p:txBody>
      </p:sp>
      <p:sp>
        <p:nvSpPr>
          <p:cNvPr id="43" name="TextBox 42">
            <a:extLst>
              <a:ext uri="{FF2B5EF4-FFF2-40B4-BE49-F238E27FC236}">
                <a16:creationId xmlns:a16="http://schemas.microsoft.com/office/drawing/2014/main" id="{E4A27181-4C83-4349-AC2D-B91A9EDC7EC5}"/>
              </a:ext>
            </a:extLst>
          </p:cNvPr>
          <p:cNvSpPr txBox="1"/>
          <p:nvPr/>
        </p:nvSpPr>
        <p:spPr>
          <a:xfrm>
            <a:off x="8001000" y="4179321"/>
            <a:ext cx="3073831" cy="523220"/>
          </a:xfrm>
          <a:prstGeom prst="rect">
            <a:avLst/>
          </a:prstGeom>
          <a:noFill/>
        </p:spPr>
        <p:txBody>
          <a:bodyPr wrap="square" rtlCol="0">
            <a:spAutoFit/>
          </a:bodyPr>
          <a:lstStyle/>
          <a:p>
            <a:r>
              <a:rPr lang="en-US" sz="2800" dirty="0">
                <a:latin typeface="Gill Sans MT" panose="020B0502020104020203" pitchFamily="34" charset="0"/>
              </a:rPr>
              <a:t>Sort by this column</a:t>
            </a:r>
          </a:p>
        </p:txBody>
      </p:sp>
      <p:sp>
        <p:nvSpPr>
          <p:cNvPr id="47" name="Rectangle 46">
            <a:extLst>
              <a:ext uri="{FF2B5EF4-FFF2-40B4-BE49-F238E27FC236}">
                <a16:creationId xmlns:a16="http://schemas.microsoft.com/office/drawing/2014/main" id="{6BDD84A3-8390-4FB2-96C7-A79A4CB7C4F5}"/>
              </a:ext>
            </a:extLst>
          </p:cNvPr>
          <p:cNvSpPr/>
          <p:nvPr/>
        </p:nvSpPr>
        <p:spPr>
          <a:xfrm>
            <a:off x="655320" y="2366955"/>
            <a:ext cx="370961" cy="487017"/>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89FA4BFD-B57B-4F47-843F-689B78EF2C8C}"/>
              </a:ext>
            </a:extLst>
          </p:cNvPr>
          <p:cNvSpPr txBox="1"/>
          <p:nvPr/>
        </p:nvSpPr>
        <p:spPr>
          <a:xfrm>
            <a:off x="589744" y="2871113"/>
            <a:ext cx="2525578" cy="523220"/>
          </a:xfrm>
          <a:prstGeom prst="rect">
            <a:avLst/>
          </a:prstGeom>
          <a:noFill/>
        </p:spPr>
        <p:txBody>
          <a:bodyPr wrap="square" rtlCol="0">
            <a:spAutoFit/>
          </a:bodyPr>
          <a:lstStyle/>
          <a:p>
            <a:r>
              <a:rPr lang="en-US" sz="2800" dirty="0">
                <a:latin typeface="Gill Sans MT" panose="020B0502020104020203" pitchFamily="34" charset="0"/>
              </a:rPr>
              <a:t>Show document</a:t>
            </a:r>
          </a:p>
        </p:txBody>
      </p:sp>
    </p:spTree>
    <p:extLst>
      <p:ext uri="{BB962C8B-B14F-4D97-AF65-F5344CB8AC3E}">
        <p14:creationId xmlns:p14="http://schemas.microsoft.com/office/powerpoint/2010/main" val="320261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52C5-BDD7-46F5-97F7-DDA0657DB161}"/>
              </a:ext>
            </a:extLst>
          </p:cNvPr>
          <p:cNvSpPr>
            <a:spLocks noGrp="1"/>
          </p:cNvSpPr>
          <p:nvPr>
            <p:ph type="title"/>
          </p:nvPr>
        </p:nvSpPr>
        <p:spPr/>
        <p:txBody>
          <a:bodyPr>
            <a:normAutofit/>
          </a:bodyPr>
          <a:lstStyle/>
          <a:p>
            <a:r>
              <a:rPr lang="en-US" dirty="0">
                <a:latin typeface="Arial Black" panose="020B0A04020102020204" pitchFamily="34" charset="0"/>
              </a:rPr>
              <a:t>Index Patterns</a:t>
            </a:r>
          </a:p>
        </p:txBody>
      </p:sp>
      <p:sp>
        <p:nvSpPr>
          <p:cNvPr id="3" name="Content Placeholder 2">
            <a:extLst>
              <a:ext uri="{FF2B5EF4-FFF2-40B4-BE49-F238E27FC236}">
                <a16:creationId xmlns:a16="http://schemas.microsoft.com/office/drawing/2014/main" id="{7113F367-5473-4EC1-B8DC-47C70A77ED5C}"/>
              </a:ext>
            </a:extLst>
          </p:cNvPr>
          <p:cNvSpPr>
            <a:spLocks noGrp="1"/>
          </p:cNvSpPr>
          <p:nvPr>
            <p:ph idx="1"/>
          </p:nvPr>
        </p:nvSpPr>
        <p:spPr>
          <a:xfrm>
            <a:off x="838199" y="1825624"/>
            <a:ext cx="7660341" cy="4747297"/>
          </a:xfrm>
        </p:spPr>
        <p:txBody>
          <a:bodyPr>
            <a:normAutofit/>
          </a:bodyPr>
          <a:lstStyle/>
          <a:p>
            <a:r>
              <a:rPr lang="en-US" sz="2400" b="1" dirty="0"/>
              <a:t>Kibana must be told to show an index</a:t>
            </a:r>
            <a:r>
              <a:rPr lang="en-US" sz="2400" dirty="0"/>
              <a:t> for searching</a:t>
            </a:r>
          </a:p>
          <a:p>
            <a:r>
              <a:rPr lang="en-US" sz="2400" dirty="0"/>
              <a:t>Searching can be performed on more than 1 index at once</a:t>
            </a:r>
          </a:p>
          <a:p>
            <a:pPr marL="0" indent="0">
              <a:buNone/>
            </a:pPr>
            <a:endParaRPr lang="en-US" sz="2400" dirty="0"/>
          </a:p>
          <a:p>
            <a:pPr marL="0" indent="0">
              <a:buNone/>
            </a:pPr>
            <a:r>
              <a:rPr lang="en-US" sz="2400" dirty="0"/>
              <a:t>Example usage:</a:t>
            </a:r>
          </a:p>
          <a:p>
            <a:pPr marL="457200" indent="-457200">
              <a:buFont typeface="Arial" panose="020B0604020202020204" pitchFamily="34" charset="0"/>
              <a:buChar char="•"/>
            </a:pPr>
            <a:r>
              <a:rPr lang="en-US" sz="2400" b="1" dirty="0"/>
              <a:t>"*"</a:t>
            </a:r>
            <a:r>
              <a:rPr lang="en-US" sz="2400" dirty="0"/>
              <a:t> - Search ALL indices</a:t>
            </a:r>
          </a:p>
          <a:p>
            <a:pPr marL="457200" indent="-457200">
              <a:buFont typeface="Arial" panose="020B0604020202020204" pitchFamily="34" charset="0"/>
              <a:buChar char="•"/>
            </a:pPr>
            <a:r>
              <a:rPr lang="en-US" sz="2400" b="1" dirty="0"/>
              <a:t>"firewall-*" </a:t>
            </a:r>
          </a:p>
          <a:p>
            <a:pPr marL="457200" indent="-457200">
              <a:buFont typeface="Arial" panose="020B0604020202020204" pitchFamily="34" charset="0"/>
              <a:buChar char="•"/>
            </a:pPr>
            <a:r>
              <a:rPr lang="en-US" sz="2400" b="1" dirty="0"/>
              <a:t>"firewall-</a:t>
            </a:r>
            <a:r>
              <a:rPr lang="en-US" sz="2400" b="1" dirty="0" err="1"/>
              <a:t>pfsense</a:t>
            </a:r>
            <a:r>
              <a:rPr lang="en-US" sz="2400" b="1" dirty="0"/>
              <a:t>-*" </a:t>
            </a:r>
          </a:p>
          <a:p>
            <a:pPr marL="457200" indent="-457200"/>
            <a:r>
              <a:rPr lang="en-US" sz="2400" b="1" dirty="0"/>
              <a:t>"firewall-pfsense-2019-*" </a:t>
            </a:r>
          </a:p>
          <a:p>
            <a:pPr marL="457200" indent="-457200">
              <a:buFont typeface="Arial" panose="020B0604020202020204" pitchFamily="34" charset="0"/>
              <a:buChar char="•"/>
            </a:pPr>
            <a:r>
              <a:rPr lang="en-US" sz="2400" b="1" dirty="0"/>
              <a:t>"alexa-top1M"</a:t>
            </a:r>
            <a:endParaRPr lang="en-US" sz="2400" dirty="0"/>
          </a:p>
        </p:txBody>
      </p:sp>
      <p:pic>
        <p:nvPicPr>
          <p:cNvPr id="4" name="Picture 3">
            <a:extLst>
              <a:ext uri="{FF2B5EF4-FFF2-40B4-BE49-F238E27FC236}">
                <a16:creationId xmlns:a16="http://schemas.microsoft.com/office/drawing/2014/main" id="{7E3D91C7-CCB5-4B2E-ADAE-F185FDCD69B8}"/>
              </a:ext>
            </a:extLst>
          </p:cNvPr>
          <p:cNvPicPr>
            <a:picLocks noChangeAspect="1"/>
          </p:cNvPicPr>
          <p:nvPr/>
        </p:nvPicPr>
        <p:blipFill>
          <a:blip r:embed="rId3"/>
          <a:stretch>
            <a:fillRect/>
          </a:stretch>
        </p:blipFill>
        <p:spPr>
          <a:xfrm>
            <a:off x="8839200" y="1263580"/>
            <a:ext cx="2857500" cy="4086225"/>
          </a:xfrm>
          <a:prstGeom prst="rect">
            <a:avLst/>
          </a:prstGeom>
          <a:ln>
            <a:solidFill>
              <a:schemeClr val="tx1"/>
            </a:solidFill>
          </a:ln>
        </p:spPr>
      </p:pic>
      <p:sp>
        <p:nvSpPr>
          <p:cNvPr id="5" name="Arrow: Right 4">
            <a:extLst>
              <a:ext uri="{FF2B5EF4-FFF2-40B4-BE49-F238E27FC236}">
                <a16:creationId xmlns:a16="http://schemas.microsoft.com/office/drawing/2014/main" id="{44C17834-10FA-414C-A728-FB1D498CA0BB}"/>
              </a:ext>
            </a:extLst>
          </p:cNvPr>
          <p:cNvSpPr/>
          <p:nvPr/>
        </p:nvSpPr>
        <p:spPr>
          <a:xfrm>
            <a:off x="8153400" y="4114800"/>
            <a:ext cx="685800" cy="685800"/>
          </a:xfrm>
          <a:prstGeom prs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88EA4CB-899D-4F93-B7F6-5CD98C58CC83}"/>
              </a:ext>
            </a:extLst>
          </p:cNvPr>
          <p:cNvSpPr>
            <a:spLocks noGrp="1"/>
          </p:cNvSpPr>
          <p:nvPr>
            <p:ph type="ftr" sz="quarter" idx="11"/>
          </p:nvPr>
        </p:nvSpPr>
        <p:spPr/>
        <p:txBody>
          <a:bodyPr/>
          <a:lstStyle/>
          <a:p>
            <a:r>
              <a:rPr lang="en-US"/>
              <a:t>John Hubbard [@SecHubb]</a:t>
            </a:r>
            <a:endParaRPr lang="en-US" dirty="0"/>
          </a:p>
        </p:txBody>
      </p:sp>
      <p:sp>
        <p:nvSpPr>
          <p:cNvPr id="7" name="Slide Number Placeholder 6">
            <a:extLst>
              <a:ext uri="{FF2B5EF4-FFF2-40B4-BE49-F238E27FC236}">
                <a16:creationId xmlns:a16="http://schemas.microsoft.com/office/drawing/2014/main" id="{DD274C32-61C8-4170-A879-3C3B913F4253}"/>
              </a:ext>
            </a:extLst>
          </p:cNvPr>
          <p:cNvSpPr>
            <a:spLocks noGrp="1"/>
          </p:cNvSpPr>
          <p:nvPr>
            <p:ph type="sldNum" sz="quarter" idx="12"/>
          </p:nvPr>
        </p:nvSpPr>
        <p:spPr/>
        <p:txBody>
          <a:bodyPr/>
          <a:lstStyle/>
          <a:p>
            <a:fld id="{B50D2CD9-256A-41CD-97C4-E1B3FF7BDE57}" type="slidenum">
              <a:rPr lang="en-US" smtClean="0"/>
              <a:t>36</a:t>
            </a:fld>
            <a:endParaRPr lang="en-US"/>
          </a:p>
        </p:txBody>
      </p:sp>
    </p:spTree>
    <p:extLst>
      <p:ext uri="{BB962C8B-B14F-4D97-AF65-F5344CB8AC3E}">
        <p14:creationId xmlns:p14="http://schemas.microsoft.com/office/powerpoint/2010/main" val="1388082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E871-AB59-4549-8B2B-36FB165CD9E2}"/>
              </a:ext>
            </a:extLst>
          </p:cNvPr>
          <p:cNvSpPr>
            <a:spLocks noGrp="1"/>
          </p:cNvSpPr>
          <p:nvPr>
            <p:ph type="title"/>
          </p:nvPr>
        </p:nvSpPr>
        <p:spPr>
          <a:xfrm>
            <a:off x="655320" y="475840"/>
            <a:ext cx="10881360" cy="685799"/>
          </a:xfrm>
        </p:spPr>
        <p:txBody>
          <a:bodyPr>
            <a:normAutofit fontScale="90000"/>
          </a:bodyPr>
          <a:lstStyle/>
          <a:p>
            <a:r>
              <a:rPr lang="en-US" dirty="0"/>
              <a:t>Visualization Types</a:t>
            </a:r>
          </a:p>
        </p:txBody>
      </p:sp>
      <p:pic>
        <p:nvPicPr>
          <p:cNvPr id="6" name="Picture 5">
            <a:extLst>
              <a:ext uri="{FF2B5EF4-FFF2-40B4-BE49-F238E27FC236}">
                <a16:creationId xmlns:a16="http://schemas.microsoft.com/office/drawing/2014/main" id="{9184685D-911C-47D1-9F7D-8FF7B0E89A70}"/>
              </a:ext>
            </a:extLst>
          </p:cNvPr>
          <p:cNvPicPr>
            <a:picLocks noChangeAspect="1"/>
          </p:cNvPicPr>
          <p:nvPr/>
        </p:nvPicPr>
        <p:blipFill>
          <a:blip r:embed="rId3"/>
          <a:stretch>
            <a:fillRect/>
          </a:stretch>
        </p:blipFill>
        <p:spPr>
          <a:xfrm>
            <a:off x="655320" y="1219201"/>
            <a:ext cx="2545080" cy="2400399"/>
          </a:xfrm>
          <a:prstGeom prst="rect">
            <a:avLst/>
          </a:prstGeom>
        </p:spPr>
      </p:pic>
      <p:pic>
        <p:nvPicPr>
          <p:cNvPr id="7" name="Picture 6">
            <a:extLst>
              <a:ext uri="{FF2B5EF4-FFF2-40B4-BE49-F238E27FC236}">
                <a16:creationId xmlns:a16="http://schemas.microsoft.com/office/drawing/2014/main" id="{09AE1D6F-A1F1-482C-B61E-FF0C36C0EFF1}"/>
              </a:ext>
            </a:extLst>
          </p:cNvPr>
          <p:cNvPicPr>
            <a:picLocks noChangeAspect="1"/>
          </p:cNvPicPr>
          <p:nvPr/>
        </p:nvPicPr>
        <p:blipFill>
          <a:blip r:embed="rId4"/>
          <a:stretch>
            <a:fillRect/>
          </a:stretch>
        </p:blipFill>
        <p:spPr>
          <a:xfrm>
            <a:off x="3429000" y="1252279"/>
            <a:ext cx="2513252" cy="2367321"/>
          </a:xfrm>
          <a:prstGeom prst="rect">
            <a:avLst/>
          </a:prstGeom>
        </p:spPr>
      </p:pic>
      <p:pic>
        <p:nvPicPr>
          <p:cNvPr id="8" name="Picture 7">
            <a:extLst>
              <a:ext uri="{FF2B5EF4-FFF2-40B4-BE49-F238E27FC236}">
                <a16:creationId xmlns:a16="http://schemas.microsoft.com/office/drawing/2014/main" id="{B71D6256-621D-4035-B6D1-B03D84376884}"/>
              </a:ext>
            </a:extLst>
          </p:cNvPr>
          <p:cNvPicPr>
            <a:picLocks noChangeAspect="1"/>
          </p:cNvPicPr>
          <p:nvPr/>
        </p:nvPicPr>
        <p:blipFill rotWithShape="1">
          <a:blip r:embed="rId5"/>
          <a:srcRect r="4221"/>
          <a:stretch/>
        </p:blipFill>
        <p:spPr>
          <a:xfrm>
            <a:off x="655320" y="3733800"/>
            <a:ext cx="2438400" cy="2367321"/>
          </a:xfrm>
          <a:prstGeom prst="rect">
            <a:avLst/>
          </a:prstGeom>
        </p:spPr>
      </p:pic>
      <p:pic>
        <p:nvPicPr>
          <p:cNvPr id="9" name="Picture 8">
            <a:extLst>
              <a:ext uri="{FF2B5EF4-FFF2-40B4-BE49-F238E27FC236}">
                <a16:creationId xmlns:a16="http://schemas.microsoft.com/office/drawing/2014/main" id="{5E825955-77DC-4817-9B97-11B0FAE9E555}"/>
              </a:ext>
            </a:extLst>
          </p:cNvPr>
          <p:cNvPicPr>
            <a:picLocks noChangeAspect="1"/>
          </p:cNvPicPr>
          <p:nvPr/>
        </p:nvPicPr>
        <p:blipFill>
          <a:blip r:embed="rId6"/>
          <a:stretch>
            <a:fillRect/>
          </a:stretch>
        </p:blipFill>
        <p:spPr>
          <a:xfrm>
            <a:off x="3429000" y="3750076"/>
            <a:ext cx="2667000" cy="2069080"/>
          </a:xfrm>
          <a:prstGeom prst="rect">
            <a:avLst/>
          </a:prstGeom>
        </p:spPr>
      </p:pic>
      <p:pic>
        <p:nvPicPr>
          <p:cNvPr id="10" name="Picture 9">
            <a:extLst>
              <a:ext uri="{FF2B5EF4-FFF2-40B4-BE49-F238E27FC236}">
                <a16:creationId xmlns:a16="http://schemas.microsoft.com/office/drawing/2014/main" id="{CF6021C0-33FB-4E5D-9C8C-24EDE5F3DBD7}"/>
              </a:ext>
            </a:extLst>
          </p:cNvPr>
          <p:cNvPicPr>
            <a:picLocks noChangeAspect="1"/>
          </p:cNvPicPr>
          <p:nvPr/>
        </p:nvPicPr>
        <p:blipFill rotWithShape="1">
          <a:blip r:embed="rId7"/>
          <a:srcRect b="17816"/>
          <a:stretch/>
        </p:blipFill>
        <p:spPr>
          <a:xfrm>
            <a:off x="6324600" y="1252279"/>
            <a:ext cx="5212080" cy="1567121"/>
          </a:xfrm>
          <a:prstGeom prst="rect">
            <a:avLst/>
          </a:prstGeom>
        </p:spPr>
      </p:pic>
      <p:pic>
        <p:nvPicPr>
          <p:cNvPr id="11" name="Picture 10">
            <a:extLst>
              <a:ext uri="{FF2B5EF4-FFF2-40B4-BE49-F238E27FC236}">
                <a16:creationId xmlns:a16="http://schemas.microsoft.com/office/drawing/2014/main" id="{5BE8FC5F-9151-4055-A070-1A3A16245C0E}"/>
              </a:ext>
            </a:extLst>
          </p:cNvPr>
          <p:cNvPicPr>
            <a:picLocks noChangeAspect="1"/>
          </p:cNvPicPr>
          <p:nvPr/>
        </p:nvPicPr>
        <p:blipFill>
          <a:blip r:embed="rId8"/>
          <a:stretch>
            <a:fillRect/>
          </a:stretch>
        </p:blipFill>
        <p:spPr>
          <a:xfrm>
            <a:off x="6306336" y="2876206"/>
            <a:ext cx="1600199" cy="1093508"/>
          </a:xfrm>
          <a:prstGeom prst="rect">
            <a:avLst/>
          </a:prstGeom>
        </p:spPr>
      </p:pic>
      <p:pic>
        <p:nvPicPr>
          <p:cNvPr id="12" name="Picture 11">
            <a:extLst>
              <a:ext uri="{FF2B5EF4-FFF2-40B4-BE49-F238E27FC236}">
                <a16:creationId xmlns:a16="http://schemas.microsoft.com/office/drawing/2014/main" id="{BD6F505A-4315-433C-AB02-800CC01EC48F}"/>
              </a:ext>
            </a:extLst>
          </p:cNvPr>
          <p:cNvPicPr>
            <a:picLocks noChangeAspect="1"/>
          </p:cNvPicPr>
          <p:nvPr/>
        </p:nvPicPr>
        <p:blipFill>
          <a:blip r:embed="rId9"/>
          <a:stretch>
            <a:fillRect/>
          </a:stretch>
        </p:blipFill>
        <p:spPr>
          <a:xfrm>
            <a:off x="8204084" y="2876206"/>
            <a:ext cx="1431607" cy="1188400"/>
          </a:xfrm>
          <a:prstGeom prst="rect">
            <a:avLst/>
          </a:prstGeom>
        </p:spPr>
      </p:pic>
      <p:pic>
        <p:nvPicPr>
          <p:cNvPr id="13" name="Picture 12">
            <a:extLst>
              <a:ext uri="{FF2B5EF4-FFF2-40B4-BE49-F238E27FC236}">
                <a16:creationId xmlns:a16="http://schemas.microsoft.com/office/drawing/2014/main" id="{8C8C276C-0AE0-45CB-931E-085ECFF02D98}"/>
              </a:ext>
            </a:extLst>
          </p:cNvPr>
          <p:cNvPicPr>
            <a:picLocks noChangeAspect="1"/>
          </p:cNvPicPr>
          <p:nvPr/>
        </p:nvPicPr>
        <p:blipFill>
          <a:blip r:embed="rId10"/>
          <a:stretch>
            <a:fillRect/>
          </a:stretch>
        </p:blipFill>
        <p:spPr>
          <a:xfrm>
            <a:off x="9722247" y="2860356"/>
            <a:ext cx="1824187" cy="1105568"/>
          </a:xfrm>
          <a:prstGeom prst="rect">
            <a:avLst/>
          </a:prstGeom>
        </p:spPr>
      </p:pic>
      <p:pic>
        <p:nvPicPr>
          <p:cNvPr id="14" name="Picture 13">
            <a:extLst>
              <a:ext uri="{FF2B5EF4-FFF2-40B4-BE49-F238E27FC236}">
                <a16:creationId xmlns:a16="http://schemas.microsoft.com/office/drawing/2014/main" id="{98DB2710-3376-4F5D-B7AA-4C7623AC16FA}"/>
              </a:ext>
            </a:extLst>
          </p:cNvPr>
          <p:cNvPicPr>
            <a:picLocks noChangeAspect="1"/>
          </p:cNvPicPr>
          <p:nvPr/>
        </p:nvPicPr>
        <p:blipFill>
          <a:blip r:embed="rId11"/>
          <a:stretch>
            <a:fillRect/>
          </a:stretch>
        </p:blipFill>
        <p:spPr>
          <a:xfrm>
            <a:off x="6328258" y="4064606"/>
            <a:ext cx="5486400" cy="2075145"/>
          </a:xfrm>
          <a:prstGeom prst="rect">
            <a:avLst/>
          </a:prstGeom>
        </p:spPr>
      </p:pic>
    </p:spTree>
    <p:extLst>
      <p:ext uri="{BB962C8B-B14F-4D97-AF65-F5344CB8AC3E}">
        <p14:creationId xmlns:p14="http://schemas.microsoft.com/office/powerpoint/2010/main" val="1432740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5C6143-D847-47F7-B9AA-350FC2EA419A}"/>
              </a:ext>
            </a:extLst>
          </p:cNvPr>
          <p:cNvPicPr>
            <a:picLocks noChangeAspect="1"/>
          </p:cNvPicPr>
          <p:nvPr/>
        </p:nvPicPr>
        <p:blipFill>
          <a:blip r:embed="rId3"/>
          <a:stretch>
            <a:fillRect/>
          </a:stretch>
        </p:blipFill>
        <p:spPr>
          <a:xfrm>
            <a:off x="8102083" y="1166402"/>
            <a:ext cx="3628336" cy="5010561"/>
          </a:xfrm>
          <a:prstGeom prst="rect">
            <a:avLst/>
          </a:prstGeom>
        </p:spPr>
      </p:pic>
      <p:sp>
        <p:nvSpPr>
          <p:cNvPr id="2" name="Title 1">
            <a:extLst>
              <a:ext uri="{FF2B5EF4-FFF2-40B4-BE49-F238E27FC236}">
                <a16:creationId xmlns:a16="http://schemas.microsoft.com/office/drawing/2014/main" id="{6E9B522E-503A-40CB-9488-B308836E6DA2}"/>
              </a:ext>
            </a:extLst>
          </p:cNvPr>
          <p:cNvSpPr>
            <a:spLocks noGrp="1"/>
          </p:cNvSpPr>
          <p:nvPr>
            <p:ph type="title"/>
          </p:nvPr>
        </p:nvSpPr>
        <p:spPr/>
        <p:txBody>
          <a:bodyPr>
            <a:normAutofit/>
          </a:bodyPr>
          <a:lstStyle/>
          <a:p>
            <a:r>
              <a:rPr lang="en-US" dirty="0">
                <a:latin typeface="Arial Black" panose="020B0A04020102020204" pitchFamily="34" charset="0"/>
              </a:rPr>
              <a:t>Creating Visualizations</a:t>
            </a:r>
          </a:p>
        </p:txBody>
      </p:sp>
      <p:sp>
        <p:nvSpPr>
          <p:cNvPr id="3" name="Content Placeholder 2">
            <a:extLst>
              <a:ext uri="{FF2B5EF4-FFF2-40B4-BE49-F238E27FC236}">
                <a16:creationId xmlns:a16="http://schemas.microsoft.com/office/drawing/2014/main" id="{C977FE20-9883-4698-9585-20074C5C7264}"/>
              </a:ext>
            </a:extLst>
          </p:cNvPr>
          <p:cNvSpPr>
            <a:spLocks noGrp="1"/>
          </p:cNvSpPr>
          <p:nvPr>
            <p:ph idx="1"/>
          </p:nvPr>
        </p:nvSpPr>
        <p:spPr>
          <a:xfrm>
            <a:off x="838199" y="1825625"/>
            <a:ext cx="7174118" cy="4351338"/>
          </a:xfrm>
        </p:spPr>
        <p:txBody>
          <a:bodyPr>
            <a:normAutofit/>
          </a:bodyPr>
          <a:lstStyle/>
          <a:p>
            <a:pPr>
              <a:lnSpc>
                <a:spcPct val="100000"/>
              </a:lnSpc>
            </a:pPr>
            <a:r>
              <a:rPr lang="en-US" b="1" dirty="0">
                <a:solidFill>
                  <a:srgbClr val="FF0000"/>
                </a:solidFill>
              </a:rPr>
              <a:t>Metrics</a:t>
            </a:r>
            <a:r>
              <a:rPr lang="en-US" dirty="0"/>
              <a:t>: What to calculate</a:t>
            </a:r>
          </a:p>
          <a:p>
            <a:pPr>
              <a:lnSpc>
                <a:spcPct val="100000"/>
              </a:lnSpc>
            </a:pPr>
            <a:r>
              <a:rPr lang="en-US" b="1" dirty="0">
                <a:solidFill>
                  <a:schemeClr val="accent1"/>
                </a:solidFill>
              </a:rPr>
              <a:t>Buckets</a:t>
            </a:r>
            <a:r>
              <a:rPr lang="en-US" dirty="0"/>
              <a:t>:</a:t>
            </a:r>
            <a:r>
              <a:rPr lang="en-US" b="1" dirty="0"/>
              <a:t> </a:t>
            </a:r>
            <a:r>
              <a:rPr lang="en-US" dirty="0"/>
              <a:t>How to group it</a:t>
            </a:r>
          </a:p>
          <a:p>
            <a:pPr>
              <a:lnSpc>
                <a:spcPct val="100000"/>
              </a:lnSpc>
            </a:pPr>
            <a:endParaRPr lang="en-US" dirty="0"/>
          </a:p>
          <a:p>
            <a:pPr marL="0" indent="0">
              <a:lnSpc>
                <a:spcPct val="100000"/>
              </a:lnSpc>
              <a:buNone/>
            </a:pPr>
            <a:r>
              <a:rPr lang="en-US" dirty="0"/>
              <a:t>"I want to see &lt;</a:t>
            </a:r>
            <a:r>
              <a:rPr lang="en-US" dirty="0">
                <a:solidFill>
                  <a:srgbClr val="FF0000"/>
                </a:solidFill>
              </a:rPr>
              <a:t>metric</a:t>
            </a:r>
            <a:r>
              <a:rPr lang="en-US" dirty="0"/>
              <a:t>&gt; per &lt;</a:t>
            </a:r>
            <a:r>
              <a:rPr lang="en-US" dirty="0">
                <a:solidFill>
                  <a:schemeClr val="accent1"/>
                </a:solidFill>
              </a:rPr>
              <a:t>bucket</a:t>
            </a:r>
            <a:r>
              <a:rPr lang="en-US" dirty="0"/>
              <a:t>&gt;"</a:t>
            </a:r>
          </a:p>
          <a:p>
            <a:pPr marL="855663" lvl="1" indent="-342900">
              <a:lnSpc>
                <a:spcPct val="100000"/>
              </a:lnSpc>
            </a:pPr>
            <a:r>
              <a:rPr lang="en-US" sz="2800" dirty="0"/>
              <a:t>"</a:t>
            </a:r>
            <a:r>
              <a:rPr lang="en-US" sz="2800" u="sng" dirty="0">
                <a:solidFill>
                  <a:srgbClr val="FF0000"/>
                </a:solidFill>
              </a:rPr>
              <a:t>Total bytes</a:t>
            </a:r>
            <a:r>
              <a:rPr lang="en-US" sz="2800" dirty="0"/>
              <a:t>"</a:t>
            </a:r>
          </a:p>
          <a:p>
            <a:pPr marL="855663" lvl="1" indent="-342900">
              <a:lnSpc>
                <a:spcPct val="100000"/>
              </a:lnSpc>
            </a:pPr>
            <a:r>
              <a:rPr lang="en-US" sz="2800" dirty="0"/>
              <a:t>"</a:t>
            </a:r>
            <a:r>
              <a:rPr lang="en-US" sz="2800" u="sng" dirty="0">
                <a:solidFill>
                  <a:srgbClr val="FF0000"/>
                </a:solidFill>
              </a:rPr>
              <a:t>Total bytes</a:t>
            </a:r>
            <a:r>
              <a:rPr lang="en-US" sz="2800" dirty="0"/>
              <a:t> per </a:t>
            </a:r>
            <a:r>
              <a:rPr lang="en-US" sz="2800" u="sng" dirty="0">
                <a:solidFill>
                  <a:schemeClr val="accent1"/>
                </a:solidFill>
              </a:rPr>
              <a:t>username</a:t>
            </a:r>
            <a:r>
              <a:rPr lang="en-US" sz="2800" dirty="0"/>
              <a:t>"</a:t>
            </a:r>
          </a:p>
          <a:p>
            <a:pPr marL="855663" lvl="1" indent="-342900">
              <a:lnSpc>
                <a:spcPct val="100000"/>
              </a:lnSpc>
            </a:pPr>
            <a:r>
              <a:rPr lang="en-US" sz="2800" dirty="0"/>
              <a:t>"</a:t>
            </a:r>
            <a:r>
              <a:rPr lang="en-US" sz="2800" u="sng" dirty="0">
                <a:solidFill>
                  <a:srgbClr val="FF0000"/>
                </a:solidFill>
              </a:rPr>
              <a:t>Request count, bytes</a:t>
            </a:r>
            <a:r>
              <a:rPr lang="en-US" sz="2800" dirty="0">
                <a:solidFill>
                  <a:srgbClr val="FF0000"/>
                </a:solidFill>
              </a:rPr>
              <a:t> </a:t>
            </a:r>
            <a:r>
              <a:rPr lang="en-US" sz="2800" dirty="0"/>
              <a:t>per HTTP </a:t>
            </a:r>
            <a:r>
              <a:rPr lang="en-US" sz="2800" u="sng" dirty="0">
                <a:solidFill>
                  <a:schemeClr val="accent1"/>
                </a:solidFill>
              </a:rPr>
              <a:t>method</a:t>
            </a:r>
            <a:r>
              <a:rPr lang="en-US" sz="2800" dirty="0"/>
              <a:t>"</a:t>
            </a:r>
          </a:p>
          <a:p>
            <a:pPr marL="855663" lvl="1" indent="-342900">
              <a:lnSpc>
                <a:spcPct val="100000"/>
              </a:lnSpc>
            </a:pPr>
            <a:r>
              <a:rPr lang="en-US" sz="2800" dirty="0"/>
              <a:t>"</a:t>
            </a:r>
            <a:r>
              <a:rPr lang="en-US" sz="2800" u="sng" dirty="0">
                <a:solidFill>
                  <a:srgbClr val="FF0000"/>
                </a:solidFill>
              </a:rPr>
              <a:t>Requests</a:t>
            </a:r>
            <a:r>
              <a:rPr lang="en-US" sz="2800" dirty="0">
                <a:solidFill>
                  <a:srgbClr val="FF0000"/>
                </a:solidFill>
              </a:rPr>
              <a:t> </a:t>
            </a:r>
            <a:r>
              <a:rPr lang="en-US" sz="2800" dirty="0"/>
              <a:t>per</a:t>
            </a:r>
            <a:r>
              <a:rPr lang="en-US" sz="2800" dirty="0">
                <a:solidFill>
                  <a:srgbClr val="FF0000"/>
                </a:solidFill>
              </a:rPr>
              <a:t> </a:t>
            </a:r>
            <a:r>
              <a:rPr lang="en-US" sz="2800" u="sng" dirty="0">
                <a:solidFill>
                  <a:schemeClr val="accent1"/>
                </a:solidFill>
              </a:rPr>
              <a:t>user</a:t>
            </a:r>
            <a:r>
              <a:rPr lang="en-US" sz="2800" dirty="0">
                <a:solidFill>
                  <a:srgbClr val="FF0000"/>
                </a:solidFill>
              </a:rPr>
              <a:t> </a:t>
            </a:r>
            <a:r>
              <a:rPr lang="en-US" sz="2800" dirty="0"/>
              <a:t>per</a:t>
            </a:r>
            <a:r>
              <a:rPr lang="en-US" sz="2800" dirty="0">
                <a:solidFill>
                  <a:srgbClr val="FF0000"/>
                </a:solidFill>
              </a:rPr>
              <a:t> </a:t>
            </a:r>
            <a:r>
              <a:rPr lang="en-US" sz="2800" u="sng" dirty="0">
                <a:solidFill>
                  <a:schemeClr val="accent1"/>
                </a:solidFill>
              </a:rPr>
              <a:t>site</a:t>
            </a:r>
            <a:r>
              <a:rPr lang="en-US" sz="2800" dirty="0"/>
              <a:t>"</a:t>
            </a:r>
          </a:p>
          <a:p>
            <a:pPr marL="855663" lvl="1" indent="-342900"/>
            <a:endParaRPr lang="en-US" sz="3200" dirty="0"/>
          </a:p>
          <a:p>
            <a:pPr marL="860425" lvl="1" indent="-457200">
              <a:buFont typeface="Arial" panose="020B0604020202020204" pitchFamily="34" charset="0"/>
              <a:buChar char="•"/>
            </a:pPr>
            <a:endParaRPr lang="en-US" sz="2400" dirty="0"/>
          </a:p>
          <a:p>
            <a:pPr marL="860425" lvl="1"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400" dirty="0"/>
          </a:p>
          <a:p>
            <a:endParaRPr lang="en-US" sz="2400" i="1" dirty="0"/>
          </a:p>
        </p:txBody>
      </p:sp>
      <p:sp>
        <p:nvSpPr>
          <p:cNvPr id="7" name="Arrow: Left 6">
            <a:extLst>
              <a:ext uri="{FF2B5EF4-FFF2-40B4-BE49-F238E27FC236}">
                <a16:creationId xmlns:a16="http://schemas.microsoft.com/office/drawing/2014/main" id="{855064D4-0F45-460B-AE97-5971B3863866}"/>
              </a:ext>
            </a:extLst>
          </p:cNvPr>
          <p:cNvSpPr/>
          <p:nvPr/>
        </p:nvSpPr>
        <p:spPr>
          <a:xfrm>
            <a:off x="9144628" y="4724400"/>
            <a:ext cx="1551017" cy="457200"/>
          </a:xfrm>
          <a:prstGeom prst="leftArrow">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9" name="Arrow: Left 8">
            <a:extLst>
              <a:ext uri="{FF2B5EF4-FFF2-40B4-BE49-F238E27FC236}">
                <a16:creationId xmlns:a16="http://schemas.microsoft.com/office/drawing/2014/main" id="{F7416A2E-5391-4AEC-8921-6437BBF18B28}"/>
              </a:ext>
            </a:extLst>
          </p:cNvPr>
          <p:cNvSpPr/>
          <p:nvPr/>
        </p:nvSpPr>
        <p:spPr>
          <a:xfrm>
            <a:off x="9140743" y="2057400"/>
            <a:ext cx="1551017" cy="457200"/>
          </a:xfrm>
          <a:prstGeom prst="leftArrow">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4" name="Footer Placeholder 3">
            <a:extLst>
              <a:ext uri="{FF2B5EF4-FFF2-40B4-BE49-F238E27FC236}">
                <a16:creationId xmlns:a16="http://schemas.microsoft.com/office/drawing/2014/main" id="{444B2DA3-122A-4C6E-8E67-DBD0B8ED4502}"/>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5FDF2A59-13AF-4F3E-9916-EF926DF0B608}"/>
              </a:ext>
            </a:extLst>
          </p:cNvPr>
          <p:cNvSpPr>
            <a:spLocks noGrp="1"/>
          </p:cNvSpPr>
          <p:nvPr>
            <p:ph type="sldNum" sz="quarter" idx="12"/>
          </p:nvPr>
        </p:nvSpPr>
        <p:spPr/>
        <p:txBody>
          <a:bodyPr/>
          <a:lstStyle/>
          <a:p>
            <a:fld id="{B50D2CD9-256A-41CD-97C4-E1B3FF7BDE57}" type="slidenum">
              <a:rPr lang="en-US" smtClean="0"/>
              <a:t>38</a:t>
            </a:fld>
            <a:endParaRPr lang="en-US"/>
          </a:p>
        </p:txBody>
      </p:sp>
    </p:spTree>
    <p:extLst>
      <p:ext uri="{BB962C8B-B14F-4D97-AF65-F5344CB8AC3E}">
        <p14:creationId xmlns:p14="http://schemas.microsoft.com/office/powerpoint/2010/main" val="410329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2F9E3-0699-48E4-BD78-D6F7876FAA42}"/>
              </a:ext>
            </a:extLst>
          </p:cNvPr>
          <p:cNvSpPr>
            <a:spLocks noGrp="1"/>
          </p:cNvSpPr>
          <p:nvPr>
            <p:ph type="title"/>
          </p:nvPr>
        </p:nvSpPr>
        <p:spPr>
          <a:xfrm>
            <a:off x="838200" y="365125"/>
            <a:ext cx="10515600" cy="1325563"/>
          </a:xfrm>
        </p:spPr>
        <p:txBody>
          <a:bodyPr>
            <a:normAutofit/>
          </a:bodyPr>
          <a:lstStyle/>
          <a:p>
            <a:r>
              <a:rPr lang="en-US" dirty="0">
                <a:latin typeface="Arial Black" panose="020B0A04020102020204" pitchFamily="34" charset="0"/>
              </a:rPr>
              <a:t>Bucket Options</a:t>
            </a:r>
          </a:p>
        </p:txBody>
      </p:sp>
      <p:sp>
        <p:nvSpPr>
          <p:cNvPr id="3" name="Content Placeholder 2">
            <a:extLst>
              <a:ext uri="{FF2B5EF4-FFF2-40B4-BE49-F238E27FC236}">
                <a16:creationId xmlns:a16="http://schemas.microsoft.com/office/drawing/2014/main" id="{83A5A832-141B-4011-9E56-9F5EF2A13B9C}"/>
              </a:ext>
            </a:extLst>
          </p:cNvPr>
          <p:cNvSpPr>
            <a:spLocks noGrp="1"/>
          </p:cNvSpPr>
          <p:nvPr>
            <p:ph idx="1"/>
          </p:nvPr>
        </p:nvSpPr>
        <p:spPr>
          <a:xfrm>
            <a:off x="838200" y="1825625"/>
            <a:ext cx="10515600" cy="4351338"/>
          </a:xfrm>
        </p:spPr>
        <p:txBody>
          <a:bodyPr>
            <a:normAutofit/>
          </a:bodyPr>
          <a:lstStyle/>
          <a:p>
            <a:r>
              <a:rPr lang="en-US" sz="2800" b="1" dirty="0"/>
              <a:t>Date Histogram </a:t>
            </a:r>
            <a:r>
              <a:rPr lang="en-US" sz="2800" dirty="0"/>
              <a:t>(time)</a:t>
            </a:r>
          </a:p>
          <a:p>
            <a:r>
              <a:rPr lang="en-US" sz="2800" dirty="0"/>
              <a:t>Date Range</a:t>
            </a:r>
          </a:p>
          <a:p>
            <a:r>
              <a:rPr lang="en-US" sz="2800" dirty="0"/>
              <a:t>Filters</a:t>
            </a:r>
          </a:p>
          <a:p>
            <a:r>
              <a:rPr lang="en-US" sz="2800" dirty="0"/>
              <a:t>Histogram</a:t>
            </a:r>
          </a:p>
          <a:p>
            <a:r>
              <a:rPr lang="en-US" sz="2800" dirty="0"/>
              <a:t>IPv4 Range</a:t>
            </a:r>
          </a:p>
          <a:p>
            <a:r>
              <a:rPr lang="en-US" sz="2800" dirty="0"/>
              <a:t>Range</a:t>
            </a:r>
          </a:p>
          <a:p>
            <a:r>
              <a:rPr lang="en-US" sz="2800" dirty="0"/>
              <a:t>Significant Terms</a:t>
            </a:r>
          </a:p>
          <a:p>
            <a:r>
              <a:rPr lang="en-US" sz="2800" b="1" dirty="0"/>
              <a:t>Terms </a:t>
            </a:r>
            <a:r>
              <a:rPr lang="en-US" sz="2800" dirty="0"/>
              <a:t>(log fields)</a:t>
            </a:r>
          </a:p>
        </p:txBody>
      </p:sp>
      <p:pic>
        <p:nvPicPr>
          <p:cNvPr id="5" name="Picture 4" descr="A picture containing cup, table, coffee, next&#10;&#10;Description generated with very high confidence">
            <a:extLst>
              <a:ext uri="{FF2B5EF4-FFF2-40B4-BE49-F238E27FC236}">
                <a16:creationId xmlns:a16="http://schemas.microsoft.com/office/drawing/2014/main" id="{ADF203ED-A9BB-4C8F-8E45-D4D1508D7D8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26428" y="3966727"/>
            <a:ext cx="2939143" cy="2210236"/>
          </a:xfrm>
          <a:prstGeom prst="rect">
            <a:avLst/>
          </a:prstGeom>
        </p:spPr>
      </p:pic>
      <p:pic>
        <p:nvPicPr>
          <p:cNvPr id="6" name="Picture 5" descr="A picture containing cup, table, coffee, next&#10;&#10;Description generated with very high confidence">
            <a:extLst>
              <a:ext uri="{FF2B5EF4-FFF2-40B4-BE49-F238E27FC236}">
                <a16:creationId xmlns:a16="http://schemas.microsoft.com/office/drawing/2014/main" id="{B666E193-61DC-417C-A5EA-6603E291C81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65571" y="3962719"/>
            <a:ext cx="2939143" cy="2210236"/>
          </a:xfrm>
          <a:prstGeom prst="rect">
            <a:avLst/>
          </a:prstGeom>
        </p:spPr>
      </p:pic>
      <p:pic>
        <p:nvPicPr>
          <p:cNvPr id="7" name="Picture 6" descr="A picture containing cup, table, coffee, next&#10;&#10;Description generated with very high confidence">
            <a:extLst>
              <a:ext uri="{FF2B5EF4-FFF2-40B4-BE49-F238E27FC236}">
                <a16:creationId xmlns:a16="http://schemas.microsoft.com/office/drawing/2014/main" id="{5CEC30C2-D3AA-44D5-BD80-E6D5C597AB2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26428" y="1617546"/>
            <a:ext cx="2939143" cy="2210236"/>
          </a:xfrm>
          <a:prstGeom prst="rect">
            <a:avLst/>
          </a:prstGeom>
        </p:spPr>
      </p:pic>
      <p:pic>
        <p:nvPicPr>
          <p:cNvPr id="8" name="Picture 7" descr="A picture containing cup, table, coffee, next&#10;&#10;Description generated with very high confidence">
            <a:extLst>
              <a:ext uri="{FF2B5EF4-FFF2-40B4-BE49-F238E27FC236}">
                <a16:creationId xmlns:a16="http://schemas.microsoft.com/office/drawing/2014/main" id="{8640E37E-81CF-4C65-8CDD-143CD6E63E0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65570" y="1617546"/>
            <a:ext cx="2939143" cy="2210236"/>
          </a:xfrm>
          <a:prstGeom prst="rect">
            <a:avLst/>
          </a:prstGeom>
        </p:spPr>
      </p:pic>
      <p:sp>
        <p:nvSpPr>
          <p:cNvPr id="4" name="Footer Placeholder 3">
            <a:extLst>
              <a:ext uri="{FF2B5EF4-FFF2-40B4-BE49-F238E27FC236}">
                <a16:creationId xmlns:a16="http://schemas.microsoft.com/office/drawing/2014/main" id="{B264E02F-3FC7-4D70-BE75-8FED6758810A}"/>
              </a:ext>
            </a:extLst>
          </p:cNvPr>
          <p:cNvSpPr>
            <a:spLocks noGrp="1"/>
          </p:cNvSpPr>
          <p:nvPr>
            <p:ph type="ftr" sz="quarter" idx="11"/>
          </p:nvPr>
        </p:nvSpPr>
        <p:spPr/>
        <p:txBody>
          <a:bodyPr/>
          <a:lstStyle/>
          <a:p>
            <a:r>
              <a:rPr lang="en-US"/>
              <a:t>John Hubbard [@SecHubb]</a:t>
            </a:r>
            <a:endParaRPr lang="en-US" dirty="0"/>
          </a:p>
        </p:txBody>
      </p:sp>
      <p:sp>
        <p:nvSpPr>
          <p:cNvPr id="9" name="Slide Number Placeholder 8">
            <a:extLst>
              <a:ext uri="{FF2B5EF4-FFF2-40B4-BE49-F238E27FC236}">
                <a16:creationId xmlns:a16="http://schemas.microsoft.com/office/drawing/2014/main" id="{78619485-710F-498F-8693-B2A49EB9E20E}"/>
              </a:ext>
            </a:extLst>
          </p:cNvPr>
          <p:cNvSpPr>
            <a:spLocks noGrp="1"/>
          </p:cNvSpPr>
          <p:nvPr>
            <p:ph type="sldNum" sz="quarter" idx="12"/>
          </p:nvPr>
        </p:nvSpPr>
        <p:spPr/>
        <p:txBody>
          <a:bodyPr/>
          <a:lstStyle/>
          <a:p>
            <a:fld id="{B50D2CD9-256A-41CD-97C4-E1B3FF7BDE57}" type="slidenum">
              <a:rPr lang="en-US" smtClean="0"/>
              <a:t>39</a:t>
            </a:fld>
            <a:endParaRPr lang="en-US"/>
          </a:p>
        </p:txBody>
      </p:sp>
    </p:spTree>
    <p:extLst>
      <p:ext uri="{BB962C8B-B14F-4D97-AF65-F5344CB8AC3E}">
        <p14:creationId xmlns:p14="http://schemas.microsoft.com/office/powerpoint/2010/main" val="2531051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4105" y="802955"/>
            <a:ext cx="4977976" cy="1454051"/>
          </a:xfrm>
        </p:spPr>
        <p:txBody>
          <a:bodyPr>
            <a:normAutofit/>
          </a:bodyPr>
          <a:lstStyle/>
          <a:p>
            <a:r>
              <a:rPr lang="en-US" dirty="0">
                <a:solidFill>
                  <a:srgbClr val="000000"/>
                </a:solidFill>
                <a:latin typeface="Arial Black" panose="020B0A04020102020204" pitchFamily="34" charset="0"/>
              </a:rPr>
              <a:t>What is the Elastic Stack?</a:t>
            </a:r>
          </a:p>
        </p:txBody>
      </p:sp>
      <p:sp>
        <p:nvSpPr>
          <p:cNvPr id="17"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Graphic 7">
            <a:extLst>
              <a:ext uri="{FF2B5EF4-FFF2-40B4-BE49-F238E27FC236}">
                <a16:creationId xmlns:a16="http://schemas.microsoft.com/office/drawing/2014/main" id="{D27BB85B-0DA4-4BEB-BE41-9222C0A0CA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349" y="2811053"/>
            <a:ext cx="3661831" cy="1256093"/>
          </a:xfrm>
          <a:prstGeom prst="rect">
            <a:avLst/>
          </a:prstGeom>
        </p:spPr>
      </p:pic>
      <p:sp>
        <p:nvSpPr>
          <p:cNvPr id="5" name="Content Placeholder 4"/>
          <p:cNvSpPr>
            <a:spLocks noGrp="1"/>
          </p:cNvSpPr>
          <p:nvPr>
            <p:ph idx="1"/>
          </p:nvPr>
        </p:nvSpPr>
        <p:spPr>
          <a:xfrm>
            <a:off x="6090574" y="2421682"/>
            <a:ext cx="5201008" cy="3639289"/>
          </a:xfrm>
        </p:spPr>
        <p:txBody>
          <a:bodyPr anchor="ctr">
            <a:normAutofit/>
          </a:bodyPr>
          <a:lstStyle/>
          <a:p>
            <a:pPr marL="457200" indent="-457200">
              <a:buFont typeface="Arial" charset="0"/>
              <a:buChar char="•"/>
            </a:pPr>
            <a:r>
              <a:rPr lang="en-US" sz="3200" dirty="0">
                <a:solidFill>
                  <a:srgbClr val="000000"/>
                </a:solidFill>
              </a:rPr>
              <a:t>Open source, real-time search and analytics engine</a:t>
            </a:r>
          </a:p>
          <a:p>
            <a:pPr marL="457200" indent="-457200">
              <a:buFont typeface="Arial" charset="0"/>
              <a:buChar char="•"/>
            </a:pPr>
            <a:r>
              <a:rPr lang="en-US" sz="3200" b="1" dirty="0">
                <a:solidFill>
                  <a:srgbClr val="000000"/>
                </a:solidFill>
              </a:rPr>
              <a:t>Made up of 4 pieces</a:t>
            </a:r>
            <a:r>
              <a:rPr lang="en-US" sz="3200" dirty="0">
                <a:solidFill>
                  <a:srgbClr val="000000"/>
                </a:solidFill>
              </a:rPr>
              <a:t>: collection, ingestion, storage, and visualization</a:t>
            </a:r>
          </a:p>
        </p:txBody>
      </p:sp>
      <p:sp>
        <p:nvSpPr>
          <p:cNvPr id="3" name="Footer Placeholder 2">
            <a:extLst>
              <a:ext uri="{FF2B5EF4-FFF2-40B4-BE49-F238E27FC236}">
                <a16:creationId xmlns:a16="http://schemas.microsoft.com/office/drawing/2014/main" id="{1C511FFF-CAE7-4A52-9B19-8E7CFD26FAC3}"/>
              </a:ext>
            </a:extLst>
          </p:cNvPr>
          <p:cNvSpPr>
            <a:spLocks noGrp="1"/>
          </p:cNvSpPr>
          <p:nvPr>
            <p:ph type="ftr" sz="quarter" idx="11"/>
          </p:nvPr>
        </p:nvSpPr>
        <p:spPr/>
        <p:txBody>
          <a:bodyPr/>
          <a:lstStyle/>
          <a:p>
            <a:r>
              <a:rPr lang="en-US" dirty="0"/>
              <a:t>John Hubbard [@SecHubb]</a:t>
            </a:r>
          </a:p>
        </p:txBody>
      </p:sp>
      <p:sp>
        <p:nvSpPr>
          <p:cNvPr id="4" name="Slide Number Placeholder 3">
            <a:extLst>
              <a:ext uri="{FF2B5EF4-FFF2-40B4-BE49-F238E27FC236}">
                <a16:creationId xmlns:a16="http://schemas.microsoft.com/office/drawing/2014/main" id="{0E530CD0-697E-4214-B1D4-FAC198AE36BB}"/>
              </a:ext>
            </a:extLst>
          </p:cNvPr>
          <p:cNvSpPr>
            <a:spLocks noGrp="1"/>
          </p:cNvSpPr>
          <p:nvPr>
            <p:ph type="sldNum" sz="quarter" idx="12"/>
          </p:nvPr>
        </p:nvSpPr>
        <p:spPr/>
        <p:txBody>
          <a:bodyPr/>
          <a:lstStyle/>
          <a:p>
            <a:fld id="{B50D2CD9-256A-41CD-97C4-E1B3FF7BDE57}" type="slidenum">
              <a:rPr lang="en-US" smtClean="0"/>
              <a:t>4</a:t>
            </a:fld>
            <a:endParaRPr lang="en-US" dirty="0"/>
          </a:p>
        </p:txBody>
      </p:sp>
    </p:spTree>
    <p:extLst>
      <p:ext uri="{BB962C8B-B14F-4D97-AF65-F5344CB8AC3E}">
        <p14:creationId xmlns:p14="http://schemas.microsoft.com/office/powerpoint/2010/main" val="735145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8808-76C2-472F-A678-9F452B9585AB}"/>
              </a:ext>
            </a:extLst>
          </p:cNvPr>
          <p:cNvSpPr>
            <a:spLocks noGrp="1"/>
          </p:cNvSpPr>
          <p:nvPr>
            <p:ph type="ctrTitle"/>
          </p:nvPr>
        </p:nvSpPr>
        <p:spPr/>
        <p:txBody>
          <a:bodyPr/>
          <a:lstStyle/>
          <a:p>
            <a:r>
              <a:rPr lang="en-US" dirty="0">
                <a:latin typeface="Arial Black" panose="020B0A04020102020204" pitchFamily="34" charset="0"/>
              </a:rPr>
              <a:t>Visualization Demo</a:t>
            </a:r>
          </a:p>
        </p:txBody>
      </p:sp>
      <p:sp>
        <p:nvSpPr>
          <p:cNvPr id="3" name="Subtitle 2">
            <a:extLst>
              <a:ext uri="{FF2B5EF4-FFF2-40B4-BE49-F238E27FC236}">
                <a16:creationId xmlns:a16="http://schemas.microsoft.com/office/drawing/2014/main" id="{718E864B-7866-4AF0-823D-4F4BB186A7F2}"/>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A0EDF218-8677-47B8-98F9-56C775116BED}"/>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4B9CEF6C-81BD-4121-92B1-96D38C670E81}"/>
              </a:ext>
            </a:extLst>
          </p:cNvPr>
          <p:cNvSpPr>
            <a:spLocks noGrp="1"/>
          </p:cNvSpPr>
          <p:nvPr>
            <p:ph type="sldNum" sz="quarter" idx="12"/>
          </p:nvPr>
        </p:nvSpPr>
        <p:spPr/>
        <p:txBody>
          <a:bodyPr/>
          <a:lstStyle/>
          <a:p>
            <a:fld id="{B50D2CD9-256A-41CD-97C4-E1B3FF7BDE57}" type="slidenum">
              <a:rPr lang="en-US" smtClean="0"/>
              <a:t>40</a:t>
            </a:fld>
            <a:endParaRPr lang="en-US"/>
          </a:p>
        </p:txBody>
      </p:sp>
    </p:spTree>
    <p:extLst>
      <p:ext uri="{BB962C8B-B14F-4D97-AF65-F5344CB8AC3E}">
        <p14:creationId xmlns:p14="http://schemas.microsoft.com/office/powerpoint/2010/main" val="896096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Default Elasticsearch Security</a:t>
            </a:r>
          </a:p>
        </p:txBody>
      </p:sp>
      <p:sp>
        <p:nvSpPr>
          <p:cNvPr id="3" name="Content Placeholder 2"/>
          <p:cNvSpPr>
            <a:spLocks noGrp="1"/>
          </p:cNvSpPr>
          <p:nvPr>
            <p:ph idx="1"/>
          </p:nvPr>
        </p:nvSpPr>
        <p:spPr>
          <a:xfrm>
            <a:off x="838199" y="1825625"/>
            <a:ext cx="10952181" cy="4351338"/>
          </a:xfrm>
        </p:spPr>
        <p:txBody>
          <a:bodyPr/>
          <a:lstStyle/>
          <a:p>
            <a:pPr marL="0" indent="0">
              <a:buNone/>
            </a:pPr>
            <a:endParaRPr lang="en-US" sz="4800" dirty="0"/>
          </a:p>
          <a:p>
            <a:pPr marL="0" indent="0">
              <a:buNone/>
            </a:pPr>
            <a:r>
              <a:rPr lang="en-US" sz="4800" i="1" dirty="0"/>
              <a:t>Elasticsearch is </a:t>
            </a:r>
            <a:r>
              <a:rPr lang="en-US" sz="4800" b="1" i="1" dirty="0"/>
              <a:t>completely open </a:t>
            </a:r>
            <a:r>
              <a:rPr lang="en-US" sz="4800" i="1" dirty="0"/>
              <a:t>by default</a:t>
            </a:r>
          </a:p>
          <a:p>
            <a:pPr marL="0" indent="0">
              <a:buNone/>
            </a:pPr>
            <a:endParaRPr lang="en-US" sz="4800" i="1" dirty="0"/>
          </a:p>
        </p:txBody>
      </p:sp>
      <p:pic>
        <p:nvPicPr>
          <p:cNvPr id="5" name="Picture 4"/>
          <p:cNvPicPr>
            <a:picLocks noChangeAspect="1"/>
          </p:cNvPicPr>
          <p:nvPr/>
        </p:nvPicPr>
        <p:blipFill>
          <a:blip r:embed="rId3"/>
          <a:stretch>
            <a:fillRect/>
          </a:stretch>
        </p:blipFill>
        <p:spPr>
          <a:xfrm>
            <a:off x="949559" y="4001294"/>
            <a:ext cx="10729460" cy="1228445"/>
          </a:xfrm>
          <a:prstGeom prst="rect">
            <a:avLst/>
          </a:prstGeom>
        </p:spPr>
      </p:pic>
      <p:sp>
        <p:nvSpPr>
          <p:cNvPr id="4" name="Footer Placeholder 3">
            <a:extLst>
              <a:ext uri="{FF2B5EF4-FFF2-40B4-BE49-F238E27FC236}">
                <a16:creationId xmlns:a16="http://schemas.microsoft.com/office/drawing/2014/main" id="{C8E6D675-71A8-4379-9E26-DB839050D6C3}"/>
              </a:ext>
            </a:extLst>
          </p:cNvPr>
          <p:cNvSpPr>
            <a:spLocks noGrp="1"/>
          </p:cNvSpPr>
          <p:nvPr>
            <p:ph type="ftr" sz="quarter" idx="11"/>
          </p:nvPr>
        </p:nvSpPr>
        <p:spPr/>
        <p:txBody>
          <a:bodyPr/>
          <a:lstStyle/>
          <a:p>
            <a:r>
              <a:rPr lang="en-US"/>
              <a:t>John Hubbard [@SecHubb]</a:t>
            </a:r>
            <a:endParaRPr lang="en-US" dirty="0"/>
          </a:p>
        </p:txBody>
      </p:sp>
      <p:sp>
        <p:nvSpPr>
          <p:cNvPr id="6" name="Slide Number Placeholder 5">
            <a:extLst>
              <a:ext uri="{FF2B5EF4-FFF2-40B4-BE49-F238E27FC236}">
                <a16:creationId xmlns:a16="http://schemas.microsoft.com/office/drawing/2014/main" id="{CAD79738-2446-4205-A50B-F3576E40CBBB}"/>
              </a:ext>
            </a:extLst>
          </p:cNvPr>
          <p:cNvSpPr>
            <a:spLocks noGrp="1"/>
          </p:cNvSpPr>
          <p:nvPr>
            <p:ph type="sldNum" sz="quarter" idx="12"/>
          </p:nvPr>
        </p:nvSpPr>
        <p:spPr/>
        <p:txBody>
          <a:bodyPr/>
          <a:lstStyle/>
          <a:p>
            <a:fld id="{B50D2CD9-256A-41CD-97C4-E1B3FF7BDE57}" type="slidenum">
              <a:rPr lang="en-US" smtClean="0"/>
              <a:t>41</a:t>
            </a:fld>
            <a:endParaRPr lang="en-US"/>
          </a:p>
        </p:txBody>
      </p:sp>
    </p:spTree>
    <p:extLst>
      <p:ext uri="{BB962C8B-B14F-4D97-AF65-F5344CB8AC3E}">
        <p14:creationId xmlns:p14="http://schemas.microsoft.com/office/powerpoint/2010/main" val="127407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52947-7D42-4C72-89C2-B0FF713DF2AE}"/>
              </a:ext>
            </a:extLst>
          </p:cNvPr>
          <p:cNvSpPr>
            <a:spLocks noGrp="1"/>
          </p:cNvSpPr>
          <p:nvPr>
            <p:ph type="title"/>
          </p:nvPr>
        </p:nvSpPr>
        <p:spPr/>
        <p:txBody>
          <a:bodyPr/>
          <a:lstStyle/>
          <a:p>
            <a:r>
              <a:rPr lang="en-US" dirty="0">
                <a:latin typeface="Arial Black" panose="020B0A04020102020204" pitchFamily="34" charset="0"/>
              </a:rPr>
              <a:t>Options for Security</a:t>
            </a:r>
          </a:p>
        </p:txBody>
      </p:sp>
      <p:sp>
        <p:nvSpPr>
          <p:cNvPr id="5" name="Content Placeholder 4">
            <a:extLst>
              <a:ext uri="{FF2B5EF4-FFF2-40B4-BE49-F238E27FC236}">
                <a16:creationId xmlns:a16="http://schemas.microsoft.com/office/drawing/2014/main" id="{2F8E554C-3E64-4698-BBD5-66D0B606D38A}"/>
              </a:ext>
            </a:extLst>
          </p:cNvPr>
          <p:cNvSpPr>
            <a:spLocks noGrp="1"/>
          </p:cNvSpPr>
          <p:nvPr>
            <p:ph idx="1"/>
          </p:nvPr>
        </p:nvSpPr>
        <p:spPr/>
        <p:txBody>
          <a:bodyPr>
            <a:normAutofit/>
          </a:bodyPr>
          <a:lstStyle/>
          <a:p>
            <a:r>
              <a:rPr lang="en-US" sz="4000" dirty="0"/>
              <a:t>N00b mode: </a:t>
            </a:r>
            <a:r>
              <a:rPr lang="en-US" sz="4000" dirty="0" err="1"/>
              <a:t>nginx</a:t>
            </a:r>
            <a:r>
              <a:rPr lang="en-US" sz="4000" dirty="0"/>
              <a:t> reverse proxy with basic auth</a:t>
            </a:r>
          </a:p>
          <a:p>
            <a:r>
              <a:rPr lang="en-US" sz="4000" dirty="0"/>
              <a:t>Better: </a:t>
            </a:r>
          </a:p>
          <a:p>
            <a:endParaRPr lang="en-US" sz="4000" dirty="0"/>
          </a:p>
          <a:p>
            <a:endParaRPr lang="en-US" sz="4000" dirty="0"/>
          </a:p>
          <a:p>
            <a:r>
              <a:rPr lang="en-US" sz="4000" dirty="0"/>
              <a:t>Best:</a:t>
            </a:r>
            <a:endParaRPr lang="en-US" sz="3600" dirty="0"/>
          </a:p>
        </p:txBody>
      </p:sp>
      <p:pic>
        <p:nvPicPr>
          <p:cNvPr id="6" name="Picture 6" descr="mage result for searchguard">
            <a:extLst>
              <a:ext uri="{FF2B5EF4-FFF2-40B4-BE49-F238E27FC236}">
                <a16:creationId xmlns:a16="http://schemas.microsoft.com/office/drawing/2014/main" id="{4BB6BC87-336C-4F69-8871-6CA5FC749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327" y="2943787"/>
            <a:ext cx="2142797" cy="12521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adonlyREST logo">
            <a:extLst>
              <a:ext uri="{FF2B5EF4-FFF2-40B4-BE49-F238E27FC236}">
                <a16:creationId xmlns:a16="http://schemas.microsoft.com/office/drawing/2014/main" id="{F370B704-D603-44F5-B9CF-3C03454A1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576" y="3429000"/>
            <a:ext cx="3722260" cy="7451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D423354-D302-4822-84D7-61D9C26082E7}"/>
              </a:ext>
            </a:extLst>
          </p:cNvPr>
          <p:cNvPicPr>
            <a:picLocks noChangeAspect="1"/>
          </p:cNvPicPr>
          <p:nvPr/>
        </p:nvPicPr>
        <p:blipFill>
          <a:blip r:embed="rId4"/>
          <a:stretch>
            <a:fillRect/>
          </a:stretch>
        </p:blipFill>
        <p:spPr>
          <a:xfrm>
            <a:off x="4156683" y="5033933"/>
            <a:ext cx="3585422" cy="1232724"/>
          </a:xfrm>
          <a:prstGeom prst="rect">
            <a:avLst/>
          </a:prstGeom>
        </p:spPr>
      </p:pic>
      <p:sp>
        <p:nvSpPr>
          <p:cNvPr id="2" name="Footer Placeholder 1">
            <a:extLst>
              <a:ext uri="{FF2B5EF4-FFF2-40B4-BE49-F238E27FC236}">
                <a16:creationId xmlns:a16="http://schemas.microsoft.com/office/drawing/2014/main" id="{5621064A-3AD0-4A9C-90A2-B288E1C71D89}"/>
              </a:ext>
            </a:extLst>
          </p:cNvPr>
          <p:cNvSpPr>
            <a:spLocks noGrp="1"/>
          </p:cNvSpPr>
          <p:nvPr>
            <p:ph type="ftr" sz="quarter" idx="11"/>
          </p:nvPr>
        </p:nvSpPr>
        <p:spPr/>
        <p:txBody>
          <a:bodyPr/>
          <a:lstStyle/>
          <a:p>
            <a:r>
              <a:rPr lang="en-US"/>
              <a:t>John Hubbard [@SecHubb]</a:t>
            </a:r>
            <a:endParaRPr lang="en-US" dirty="0"/>
          </a:p>
        </p:txBody>
      </p:sp>
      <p:sp>
        <p:nvSpPr>
          <p:cNvPr id="3" name="Slide Number Placeholder 2">
            <a:extLst>
              <a:ext uri="{FF2B5EF4-FFF2-40B4-BE49-F238E27FC236}">
                <a16:creationId xmlns:a16="http://schemas.microsoft.com/office/drawing/2014/main" id="{2C001374-F06E-4116-AED6-B6C1691B6C8D}"/>
              </a:ext>
            </a:extLst>
          </p:cNvPr>
          <p:cNvSpPr>
            <a:spLocks noGrp="1"/>
          </p:cNvSpPr>
          <p:nvPr>
            <p:ph type="sldNum" sz="quarter" idx="12"/>
          </p:nvPr>
        </p:nvSpPr>
        <p:spPr/>
        <p:txBody>
          <a:bodyPr/>
          <a:lstStyle/>
          <a:p>
            <a:fld id="{B50D2CD9-256A-41CD-97C4-E1B3FF7BDE57}" type="slidenum">
              <a:rPr lang="en-US" smtClean="0"/>
              <a:t>42</a:t>
            </a:fld>
            <a:endParaRPr lang="en-US"/>
          </a:p>
        </p:txBody>
      </p:sp>
    </p:spTree>
    <p:extLst>
      <p:ext uri="{BB962C8B-B14F-4D97-AF65-F5344CB8AC3E}">
        <p14:creationId xmlns:p14="http://schemas.microsoft.com/office/powerpoint/2010/main" val="1980214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D023-98ED-4A1A-97E5-0889914E72C4}"/>
              </a:ext>
            </a:extLst>
          </p:cNvPr>
          <p:cNvSpPr>
            <a:spLocks noGrp="1"/>
          </p:cNvSpPr>
          <p:nvPr>
            <p:ph type="ctrTitle"/>
          </p:nvPr>
        </p:nvSpPr>
        <p:spPr/>
        <p:txBody>
          <a:bodyPr/>
          <a:lstStyle/>
          <a:p>
            <a:r>
              <a:rPr lang="en-US" dirty="0">
                <a:latin typeface="Arial Black" panose="020B0A04020102020204" pitchFamily="34" charset="0"/>
              </a:rPr>
              <a:t>Logstash</a:t>
            </a:r>
          </a:p>
        </p:txBody>
      </p:sp>
      <p:sp>
        <p:nvSpPr>
          <p:cNvPr id="3" name="Subtitle 2">
            <a:extLst>
              <a:ext uri="{FF2B5EF4-FFF2-40B4-BE49-F238E27FC236}">
                <a16:creationId xmlns:a16="http://schemas.microsoft.com/office/drawing/2014/main" id="{8661D799-27C2-4768-9EDC-13D63AA01E0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A3BDA492-7392-42A0-B33C-D72CAE8AE0F6}"/>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1A617CD6-93CB-4097-8F92-D0F4C8954183}"/>
              </a:ext>
            </a:extLst>
          </p:cNvPr>
          <p:cNvSpPr>
            <a:spLocks noGrp="1"/>
          </p:cNvSpPr>
          <p:nvPr>
            <p:ph type="sldNum" sz="quarter" idx="12"/>
          </p:nvPr>
        </p:nvSpPr>
        <p:spPr/>
        <p:txBody>
          <a:bodyPr/>
          <a:lstStyle/>
          <a:p>
            <a:fld id="{B50D2CD9-256A-41CD-97C4-E1B3FF7BDE57}" type="slidenum">
              <a:rPr lang="en-US" smtClean="0"/>
              <a:t>43</a:t>
            </a:fld>
            <a:endParaRPr lang="en-US"/>
          </a:p>
        </p:txBody>
      </p:sp>
    </p:spTree>
    <p:extLst>
      <p:ext uri="{BB962C8B-B14F-4D97-AF65-F5344CB8AC3E}">
        <p14:creationId xmlns:p14="http://schemas.microsoft.com/office/powerpoint/2010/main" val="3644926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B80EF5-F0F1-4CBF-9EC5-56BB0C16FB2E}"/>
              </a:ext>
            </a:extLst>
          </p:cNvPr>
          <p:cNvSpPr>
            <a:spLocks noGrp="1"/>
          </p:cNvSpPr>
          <p:nvPr>
            <p:ph type="title"/>
          </p:nvPr>
        </p:nvSpPr>
        <p:spPr/>
        <p:txBody>
          <a:bodyPr>
            <a:normAutofit/>
          </a:bodyPr>
          <a:lstStyle/>
          <a:p>
            <a:r>
              <a:rPr lang="en-US" dirty="0">
                <a:latin typeface="Arial Black" panose="020B0A04020102020204" pitchFamily="34" charset="0"/>
              </a:rPr>
              <a:t>Logstash</a:t>
            </a:r>
            <a:endParaRPr lang="en-US" baseline="30000" dirty="0">
              <a:latin typeface="Arial Black" panose="020B0A04020102020204" pitchFamily="34" charset="0"/>
            </a:endParaRPr>
          </a:p>
        </p:txBody>
      </p:sp>
      <p:sp>
        <p:nvSpPr>
          <p:cNvPr id="8" name="Content Placeholder 7">
            <a:extLst>
              <a:ext uri="{FF2B5EF4-FFF2-40B4-BE49-F238E27FC236}">
                <a16:creationId xmlns:a16="http://schemas.microsoft.com/office/drawing/2014/main" id="{43AD8D6D-1730-4F92-B634-C98B2B33BA8A}"/>
              </a:ext>
            </a:extLst>
          </p:cNvPr>
          <p:cNvSpPr>
            <a:spLocks noGrp="1"/>
          </p:cNvSpPr>
          <p:nvPr>
            <p:ph idx="1"/>
          </p:nvPr>
        </p:nvSpPr>
        <p:spPr/>
        <p:txBody>
          <a:bodyPr>
            <a:normAutofit/>
          </a:bodyPr>
          <a:lstStyle/>
          <a:p>
            <a:r>
              <a:rPr lang="en-US" dirty="0"/>
              <a:t>Free, developed and maintained by Elastic</a:t>
            </a:r>
          </a:p>
          <a:p>
            <a:r>
              <a:rPr lang="en-US" dirty="0"/>
              <a:t>Integrates with </a:t>
            </a:r>
            <a:r>
              <a:rPr lang="en-US" b="1" dirty="0"/>
              <a:t>Beats</a:t>
            </a:r>
          </a:p>
          <a:p>
            <a:r>
              <a:rPr lang="en-US" dirty="0"/>
              <a:t>Integrates with </a:t>
            </a:r>
            <a:r>
              <a:rPr lang="en-US" b="1" dirty="0"/>
              <a:t>Elasticsearch</a:t>
            </a:r>
          </a:p>
          <a:p>
            <a:r>
              <a:rPr lang="en-US" b="1" dirty="0"/>
              <a:t>Tons of plugins</a:t>
            </a:r>
          </a:p>
          <a:p>
            <a:r>
              <a:rPr lang="en-US" dirty="0"/>
              <a:t>Easy to learn and use</a:t>
            </a:r>
          </a:p>
          <a:p>
            <a:r>
              <a:rPr lang="en-US" dirty="0"/>
              <a:t>Built-in buffering</a:t>
            </a:r>
          </a:p>
          <a:p>
            <a:r>
              <a:rPr lang="en-US" dirty="0"/>
              <a:t>Back-pressure support</a:t>
            </a:r>
          </a:p>
        </p:txBody>
      </p:sp>
      <p:pic>
        <p:nvPicPr>
          <p:cNvPr id="11" name="Picture 8" descr="ttps://s3.amazonaws.com/production-wordpress-assets/blog/wp-content/uploads/2017/03/28114048/Logstash-Lo">
            <a:extLst>
              <a:ext uri="{FF2B5EF4-FFF2-40B4-BE49-F238E27FC236}">
                <a16:creationId xmlns:a16="http://schemas.microsoft.com/office/drawing/2014/main" id="{4CA0DEEC-4BBF-4E2C-AFBB-41A5A3A49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901" y="2962704"/>
            <a:ext cx="4202915" cy="166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935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atin typeface="Arial Black" panose="020B0A04020102020204" pitchFamily="34" charset="0"/>
              </a:rPr>
              <a:t>Logstash – Ingestion Workhorse</a:t>
            </a:r>
          </a:p>
        </p:txBody>
      </p:sp>
      <p:pic>
        <p:nvPicPr>
          <p:cNvPr id="13" name="Picture 12"/>
          <p:cNvPicPr>
            <a:picLocks noChangeAspect="1"/>
          </p:cNvPicPr>
          <p:nvPr/>
        </p:nvPicPr>
        <p:blipFill>
          <a:blip r:embed="rId3"/>
          <a:stretch>
            <a:fillRect/>
          </a:stretch>
        </p:blipFill>
        <p:spPr>
          <a:xfrm>
            <a:off x="1732634" y="2034043"/>
            <a:ext cx="714475" cy="828791"/>
          </a:xfrm>
          <a:prstGeom prst="rect">
            <a:avLst/>
          </a:prstGeom>
        </p:spPr>
      </p:pic>
      <p:cxnSp>
        <p:nvCxnSpPr>
          <p:cNvPr id="16" name="Straight Arrow Connector 15"/>
          <p:cNvCxnSpPr>
            <a:cxnSpLocks/>
            <a:stCxn id="25" idx="3"/>
          </p:cNvCxnSpPr>
          <p:nvPr/>
        </p:nvCxnSpPr>
        <p:spPr>
          <a:xfrm flipV="1">
            <a:off x="8244600" y="2867891"/>
            <a:ext cx="643898" cy="7482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2594600" y="2466254"/>
            <a:ext cx="1595015" cy="5837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p:cNvPr>
          <p:cNvSpPr txBox="1"/>
          <p:nvPr/>
        </p:nvSpPr>
        <p:spPr>
          <a:xfrm>
            <a:off x="1236231" y="3206190"/>
            <a:ext cx="1497539"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imes New Roman" pitchFamily="18" charset="0"/>
                <a:ea typeface="+mn-ea"/>
                <a:cs typeface="+mn-cs"/>
              </a:rPr>
              <a:t>Syslog</a:t>
            </a:r>
          </a:p>
        </p:txBody>
      </p:sp>
      <p:sp>
        <p:nvSpPr>
          <p:cNvPr id="21" name="TextBox 20">
            <a:extLst/>
          </p:cNvPr>
          <p:cNvSpPr txBox="1"/>
          <p:nvPr/>
        </p:nvSpPr>
        <p:spPr>
          <a:xfrm>
            <a:off x="1236231" y="4134586"/>
            <a:ext cx="1497539"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imes New Roman" pitchFamily="18" charset="0"/>
                <a:ea typeface="+mn-ea"/>
                <a:cs typeface="+mn-cs"/>
              </a:rPr>
              <a:t>TCP</a:t>
            </a:r>
          </a:p>
        </p:txBody>
      </p:sp>
      <p:sp>
        <p:nvSpPr>
          <p:cNvPr id="22" name="TextBox 21">
            <a:extLst/>
          </p:cNvPr>
          <p:cNvSpPr txBox="1"/>
          <p:nvPr/>
        </p:nvSpPr>
        <p:spPr>
          <a:xfrm>
            <a:off x="1236231" y="5022430"/>
            <a:ext cx="1497539"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imes New Roman" pitchFamily="18" charset="0"/>
                <a:ea typeface="+mn-ea"/>
                <a:cs typeface="+mn-cs"/>
              </a:rPr>
              <a:t>UDP</a:t>
            </a:r>
          </a:p>
        </p:txBody>
      </p:sp>
      <p:cxnSp>
        <p:nvCxnSpPr>
          <p:cNvPr id="24" name="Straight Arrow Connector 23"/>
          <p:cNvCxnSpPr>
            <a:cxnSpLocks/>
            <a:stCxn id="20" idx="3"/>
          </p:cNvCxnSpPr>
          <p:nvPr/>
        </p:nvCxnSpPr>
        <p:spPr>
          <a:xfrm>
            <a:off x="2733770" y="3529356"/>
            <a:ext cx="1455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21" idx="3"/>
          </p:cNvCxnSpPr>
          <p:nvPr/>
        </p:nvCxnSpPr>
        <p:spPr>
          <a:xfrm flipV="1">
            <a:off x="2733770" y="4004748"/>
            <a:ext cx="1373535" cy="4530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2" idx="3"/>
          </p:cNvCxnSpPr>
          <p:nvPr/>
        </p:nvCxnSpPr>
        <p:spPr>
          <a:xfrm flipV="1">
            <a:off x="2733770" y="4457752"/>
            <a:ext cx="1373535" cy="8878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8" descr="ttps://s3.amazonaws.com/production-wordpress-assets/blog/wp-content/uploads/2017/03/28114048/Logstash-Lo">
            <a:extLst>
              <a:ext uri="{FF2B5EF4-FFF2-40B4-BE49-F238E27FC236}">
                <a16:creationId xmlns:a16="http://schemas.microsoft.com/office/drawing/2014/main" id="{F010CFAF-5FB1-4B1F-8949-80E9866792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1685" y="2785920"/>
            <a:ext cx="4202915" cy="166045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ttp://ptech-llc.com/wp-content/uploads/2017/05/elasticsearch-logo-1200x625.png">
            <a:extLst>
              <a:ext uri="{FF2B5EF4-FFF2-40B4-BE49-F238E27FC236}">
                <a16:creationId xmlns:a16="http://schemas.microsoft.com/office/drawing/2014/main" id="{63256AFB-4BAA-461F-92BF-EB35F4FB0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9328" y="1962632"/>
            <a:ext cx="3161424" cy="164657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72EC12AF-5E64-4477-B502-E4F6813E128F}"/>
              </a:ext>
            </a:extLst>
          </p:cNvPr>
          <p:cNvCxnSpPr>
            <a:cxnSpLocks/>
            <a:stCxn id="25" idx="3"/>
          </p:cNvCxnSpPr>
          <p:nvPr/>
        </p:nvCxnSpPr>
        <p:spPr>
          <a:xfrm>
            <a:off x="8244600" y="3616149"/>
            <a:ext cx="724833" cy="5184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F7A8F04-037E-4852-9FAB-35D516FE950D}"/>
              </a:ext>
            </a:extLst>
          </p:cNvPr>
          <p:cNvSpPr/>
          <p:nvPr/>
        </p:nvSpPr>
        <p:spPr>
          <a:xfrm>
            <a:off x="9016943" y="3870611"/>
            <a:ext cx="2734888" cy="7212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Other</a:t>
            </a:r>
          </a:p>
        </p:txBody>
      </p:sp>
    </p:spTree>
    <p:extLst>
      <p:ext uri="{BB962C8B-B14F-4D97-AF65-F5344CB8AC3E}">
        <p14:creationId xmlns:p14="http://schemas.microsoft.com/office/powerpoint/2010/main" val="958654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Arial Black" panose="020B0A04020102020204" pitchFamily="34" charset="0"/>
              </a:rPr>
              <a:t>Routing to Logstash</a:t>
            </a:r>
          </a:p>
        </p:txBody>
      </p:sp>
      <p:pic>
        <p:nvPicPr>
          <p:cNvPr id="9" name="Picture 8" descr="Desktop - good.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6066" y="1642872"/>
            <a:ext cx="1066800" cy="1066800"/>
          </a:xfrm>
          <a:prstGeom prst="rect">
            <a:avLst/>
          </a:prstGeom>
        </p:spPr>
      </p:pic>
      <p:pic>
        <p:nvPicPr>
          <p:cNvPr id="10" name="Picture 9" descr="Desktop - good.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2709672"/>
            <a:ext cx="1066800" cy="1066800"/>
          </a:xfrm>
          <a:prstGeom prst="rect">
            <a:avLst/>
          </a:prstGeom>
        </p:spPr>
      </p:pic>
      <p:pic>
        <p:nvPicPr>
          <p:cNvPr id="11" name="Picture 10" descr="firewall - neutral.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2434" y="4271772"/>
            <a:ext cx="1600200" cy="1333500"/>
          </a:xfrm>
          <a:prstGeom prst="rect">
            <a:avLst/>
          </a:prstGeom>
        </p:spPr>
      </p:pic>
      <p:pic>
        <p:nvPicPr>
          <p:cNvPr id="12" name="Picture 11" descr="router (nowifi) - goo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100" y="5256929"/>
            <a:ext cx="2209800" cy="1262743"/>
          </a:xfrm>
          <a:prstGeom prst="rect">
            <a:avLst/>
          </a:prstGeom>
        </p:spPr>
      </p:pic>
      <p:pic>
        <p:nvPicPr>
          <p:cNvPr id="13" name="Content Placeholder 7"/>
          <p:cNvPicPr>
            <a:picLocks noChangeAspect="1"/>
          </p:cNvPicPr>
          <p:nvPr/>
        </p:nvPicPr>
        <p:blipFill>
          <a:blip r:embed="rId6"/>
          <a:stretch>
            <a:fillRect/>
          </a:stretch>
        </p:blipFill>
        <p:spPr>
          <a:xfrm>
            <a:off x="7716435" y="2023872"/>
            <a:ext cx="771633" cy="876422"/>
          </a:xfrm>
          <a:prstGeom prst="rect">
            <a:avLst/>
          </a:prstGeom>
        </p:spPr>
      </p:pic>
      <p:pic>
        <p:nvPicPr>
          <p:cNvPr id="14" name="Content Placeholder 7"/>
          <p:cNvPicPr>
            <a:picLocks noChangeAspect="1"/>
          </p:cNvPicPr>
          <p:nvPr/>
        </p:nvPicPr>
        <p:blipFill>
          <a:blip r:embed="rId6"/>
          <a:stretch>
            <a:fillRect/>
          </a:stretch>
        </p:blipFill>
        <p:spPr>
          <a:xfrm>
            <a:off x="7726873" y="3700272"/>
            <a:ext cx="771633" cy="876422"/>
          </a:xfrm>
          <a:prstGeom prst="rect">
            <a:avLst/>
          </a:prstGeom>
        </p:spPr>
      </p:pic>
      <p:pic>
        <p:nvPicPr>
          <p:cNvPr id="15" name="Content Placeholder 7"/>
          <p:cNvPicPr>
            <a:picLocks noChangeAspect="1"/>
          </p:cNvPicPr>
          <p:nvPr/>
        </p:nvPicPr>
        <p:blipFill>
          <a:blip r:embed="rId6"/>
          <a:stretch>
            <a:fillRect/>
          </a:stretch>
        </p:blipFill>
        <p:spPr>
          <a:xfrm>
            <a:off x="7716434" y="5224272"/>
            <a:ext cx="771633" cy="876422"/>
          </a:xfrm>
          <a:prstGeom prst="rect">
            <a:avLst/>
          </a:prstGeom>
        </p:spPr>
      </p:pic>
      <p:sp>
        <p:nvSpPr>
          <p:cNvPr id="16" name="TextBox 15"/>
          <p:cNvSpPr txBox="1"/>
          <p:nvPr/>
        </p:nvSpPr>
        <p:spPr>
          <a:xfrm>
            <a:off x="8625221" y="2138917"/>
            <a:ext cx="2971800" cy="646331"/>
          </a:xfrm>
          <a:prstGeom prst="rect">
            <a:avLst/>
          </a:prstGeom>
          <a:noFill/>
        </p:spPr>
        <p:txBody>
          <a:bodyPr wrap="square" rtlCol="0">
            <a:spAutoFit/>
          </a:bodyPr>
          <a:lstStyle/>
          <a:p>
            <a:r>
              <a:rPr lang="en-US" sz="3600" dirty="0">
                <a:latin typeface="Gill Sans MT" panose="020B0502020104020203" pitchFamily="34" charset="0"/>
              </a:rPr>
              <a:t>Logstash01</a:t>
            </a:r>
            <a:endParaRPr lang="en-US" dirty="0">
              <a:latin typeface="Gill Sans MT" panose="020B0502020104020203" pitchFamily="34" charset="0"/>
            </a:endParaRPr>
          </a:p>
        </p:txBody>
      </p:sp>
      <p:sp>
        <p:nvSpPr>
          <p:cNvPr id="17" name="TextBox 16"/>
          <p:cNvSpPr txBox="1"/>
          <p:nvPr/>
        </p:nvSpPr>
        <p:spPr>
          <a:xfrm>
            <a:off x="8625221" y="3758106"/>
            <a:ext cx="2971800" cy="646331"/>
          </a:xfrm>
          <a:prstGeom prst="rect">
            <a:avLst/>
          </a:prstGeom>
          <a:noFill/>
        </p:spPr>
        <p:txBody>
          <a:bodyPr wrap="square" rtlCol="0">
            <a:spAutoFit/>
          </a:bodyPr>
          <a:lstStyle/>
          <a:p>
            <a:r>
              <a:rPr lang="en-US" sz="3600" dirty="0">
                <a:latin typeface="Gill Sans MT" panose="020B0502020104020203" pitchFamily="34" charset="0"/>
              </a:rPr>
              <a:t>Logstash02</a:t>
            </a:r>
            <a:endParaRPr lang="en-US" dirty="0">
              <a:latin typeface="Gill Sans MT" panose="020B0502020104020203" pitchFamily="34" charset="0"/>
            </a:endParaRPr>
          </a:p>
        </p:txBody>
      </p:sp>
      <p:sp>
        <p:nvSpPr>
          <p:cNvPr id="18" name="TextBox 17"/>
          <p:cNvSpPr txBox="1"/>
          <p:nvPr/>
        </p:nvSpPr>
        <p:spPr>
          <a:xfrm>
            <a:off x="8625221" y="5339316"/>
            <a:ext cx="2971800" cy="646331"/>
          </a:xfrm>
          <a:prstGeom prst="rect">
            <a:avLst/>
          </a:prstGeom>
          <a:noFill/>
        </p:spPr>
        <p:txBody>
          <a:bodyPr wrap="square" rtlCol="0">
            <a:spAutoFit/>
          </a:bodyPr>
          <a:lstStyle/>
          <a:p>
            <a:r>
              <a:rPr lang="en-US" sz="3600" dirty="0">
                <a:latin typeface="Gill Sans MT" panose="020B0502020104020203" pitchFamily="34" charset="0"/>
              </a:rPr>
              <a:t>Logstash03</a:t>
            </a:r>
            <a:endParaRPr lang="en-US" dirty="0">
              <a:latin typeface="Gill Sans MT" panose="020B0502020104020203" pitchFamily="34"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3775" y="1708638"/>
            <a:ext cx="403133" cy="46763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3775" y="2657515"/>
            <a:ext cx="403133" cy="467634"/>
          </a:xfrm>
          <a:prstGeom prst="rect">
            <a:avLst/>
          </a:prstGeom>
        </p:spPr>
      </p:pic>
      <p:cxnSp>
        <p:nvCxnSpPr>
          <p:cNvPr id="22" name="Straight Arrow Connector 21"/>
          <p:cNvCxnSpPr/>
          <p:nvPr/>
        </p:nvCxnSpPr>
        <p:spPr>
          <a:xfrm>
            <a:off x="2895600" y="1942455"/>
            <a:ext cx="4648200" cy="3862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903529" y="1942455"/>
            <a:ext cx="4564071" cy="1888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914993" y="1942455"/>
            <a:ext cx="4628807" cy="32818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880346" y="2494268"/>
            <a:ext cx="4648200" cy="3924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914993" y="2900294"/>
            <a:ext cx="4552607" cy="9904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940063" y="2894149"/>
            <a:ext cx="4611666" cy="24957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145676" y="5123168"/>
            <a:ext cx="19812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MT" panose="020B0502020104020203" pitchFamily="34" charset="0"/>
              </a:rPr>
              <a:t>Load Balancer</a:t>
            </a:r>
          </a:p>
        </p:txBody>
      </p:sp>
      <p:cxnSp>
        <p:nvCxnSpPr>
          <p:cNvPr id="35" name="Straight Arrow Connector 34"/>
          <p:cNvCxnSpPr/>
          <p:nvPr/>
        </p:nvCxnSpPr>
        <p:spPr>
          <a:xfrm>
            <a:off x="3122634" y="5123168"/>
            <a:ext cx="915966" cy="266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245167" y="5662482"/>
            <a:ext cx="735803" cy="3750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324600" y="2709672"/>
            <a:ext cx="1227129" cy="26801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6308090" y="4271772"/>
            <a:ext cx="1243639" cy="11905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324600" y="5523629"/>
            <a:ext cx="1143000" cy="816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653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Input </a:t>
            </a:r>
            <a:r>
              <a:rPr lang="en-US" dirty="0">
                <a:latin typeface="Arial Black" panose="020B0A04020102020204" pitchFamily="34" charset="0"/>
                <a:cs typeface="Courier New" panose="02070309020205020404" pitchFamily="49" charset="0"/>
              </a:rPr>
              <a:t>-&gt;</a:t>
            </a:r>
            <a:r>
              <a:rPr lang="en-US" dirty="0">
                <a:latin typeface="Arial Black" panose="020B0A04020102020204" pitchFamily="34" charset="0"/>
              </a:rPr>
              <a:t> Filter </a:t>
            </a:r>
            <a:r>
              <a:rPr lang="en-US" dirty="0">
                <a:latin typeface="Arial Black" panose="020B0A04020102020204" pitchFamily="34" charset="0"/>
                <a:cs typeface="Courier New" panose="02070309020205020404" pitchFamily="49" charset="0"/>
              </a:rPr>
              <a:t>-&gt;</a:t>
            </a:r>
            <a:r>
              <a:rPr lang="en-US" dirty="0">
                <a:latin typeface="Arial Black" panose="020B0A04020102020204" pitchFamily="34" charset="0"/>
              </a:rPr>
              <a:t> Output</a:t>
            </a:r>
          </a:p>
        </p:txBody>
      </p:sp>
      <p:sp>
        <p:nvSpPr>
          <p:cNvPr id="3" name="Content Placeholder 2"/>
          <p:cNvSpPr>
            <a:spLocks noGrp="1"/>
          </p:cNvSpPr>
          <p:nvPr>
            <p:ph idx="1"/>
          </p:nvPr>
        </p:nvSpPr>
        <p:spPr/>
        <p:txBody>
          <a:bodyPr/>
          <a:lstStyle/>
          <a:p>
            <a:pPr marL="0" indent="0">
              <a:buNone/>
            </a:pPr>
            <a:r>
              <a:rPr lang="en-US" dirty="0"/>
              <a:t>Logstash has 3 components:</a:t>
            </a:r>
          </a:p>
          <a:p>
            <a:r>
              <a:rPr lang="en-US" b="1" dirty="0"/>
              <a:t>Input</a:t>
            </a:r>
            <a:r>
              <a:rPr lang="en-US" dirty="0"/>
              <a:t> - Methods to listen for and accept logs</a:t>
            </a:r>
          </a:p>
          <a:p>
            <a:r>
              <a:rPr lang="en-US" b="1" dirty="0"/>
              <a:t>Filter</a:t>
            </a:r>
            <a:r>
              <a:rPr lang="en-US" dirty="0"/>
              <a:t> - Filters, parses, and enriches logs</a:t>
            </a:r>
          </a:p>
          <a:p>
            <a:r>
              <a:rPr lang="en-US" b="1" dirty="0"/>
              <a:t>Output</a:t>
            </a:r>
            <a:r>
              <a:rPr lang="en-US" dirty="0"/>
              <a:t> - Sends logs to another system or program</a:t>
            </a:r>
          </a:p>
          <a:p>
            <a:endParaRPr lang="en-US" dirty="0"/>
          </a:p>
        </p:txBody>
      </p:sp>
      <p:pic>
        <p:nvPicPr>
          <p:cNvPr id="5" name="Graphic 4" descr="Database">
            <a:extLst>
              <a:ext uri="{FF2B5EF4-FFF2-40B4-BE49-F238E27FC236}">
                <a16:creationId xmlns:a16="http://schemas.microsoft.com/office/drawing/2014/main" id="{60A2130B-2B6C-423D-8964-884D74666A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4648200"/>
            <a:ext cx="914400" cy="914400"/>
          </a:xfrm>
          <a:prstGeom prst="rect">
            <a:avLst/>
          </a:prstGeom>
        </p:spPr>
      </p:pic>
      <p:pic>
        <p:nvPicPr>
          <p:cNvPr id="8" name="Picture 7">
            <a:extLst>
              <a:ext uri="{FF2B5EF4-FFF2-40B4-BE49-F238E27FC236}">
                <a16:creationId xmlns:a16="http://schemas.microsoft.com/office/drawing/2014/main" id="{D406FF0F-51B0-4166-9D0C-348778946687}"/>
              </a:ext>
            </a:extLst>
          </p:cNvPr>
          <p:cNvPicPr>
            <a:picLocks noChangeAspect="1"/>
          </p:cNvPicPr>
          <p:nvPr/>
        </p:nvPicPr>
        <p:blipFill>
          <a:blip r:embed="rId5"/>
          <a:stretch>
            <a:fillRect/>
          </a:stretch>
        </p:blipFill>
        <p:spPr>
          <a:xfrm>
            <a:off x="10382114" y="4648200"/>
            <a:ext cx="971686" cy="971686"/>
          </a:xfrm>
          <a:prstGeom prst="rect">
            <a:avLst/>
          </a:prstGeom>
        </p:spPr>
      </p:pic>
      <p:sp>
        <p:nvSpPr>
          <p:cNvPr id="9" name="Rectangle 8">
            <a:extLst>
              <a:ext uri="{FF2B5EF4-FFF2-40B4-BE49-F238E27FC236}">
                <a16:creationId xmlns:a16="http://schemas.microsoft.com/office/drawing/2014/main" id="{7DA1E004-6E0B-4A49-85D2-1CE898BDAA09}"/>
              </a:ext>
            </a:extLst>
          </p:cNvPr>
          <p:cNvSpPr/>
          <p:nvPr/>
        </p:nvSpPr>
        <p:spPr>
          <a:xfrm>
            <a:off x="2590800" y="4724400"/>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eorgia" panose="02040502050405020303"/>
                <a:ea typeface="+mn-ea"/>
                <a:cs typeface="+mn-cs"/>
              </a:rPr>
              <a:t>Input</a:t>
            </a:r>
            <a:b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br>
            <a: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t>plugins</a:t>
            </a:r>
          </a:p>
        </p:txBody>
      </p:sp>
      <p:sp>
        <p:nvSpPr>
          <p:cNvPr id="10" name="Rectangle 9">
            <a:extLst>
              <a:ext uri="{FF2B5EF4-FFF2-40B4-BE49-F238E27FC236}">
                <a16:creationId xmlns:a16="http://schemas.microsoft.com/office/drawing/2014/main" id="{82828D44-3722-446F-B713-59B44EC3024A}"/>
              </a:ext>
            </a:extLst>
          </p:cNvPr>
          <p:cNvSpPr/>
          <p:nvPr/>
        </p:nvSpPr>
        <p:spPr>
          <a:xfrm>
            <a:off x="5181600" y="4700392"/>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eorgia" panose="02040502050405020303"/>
                <a:ea typeface="+mn-ea"/>
                <a:cs typeface="+mn-cs"/>
              </a:rPr>
              <a:t>Filter</a:t>
            </a:r>
            <a:b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br>
            <a: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t>plugins</a:t>
            </a:r>
          </a:p>
        </p:txBody>
      </p:sp>
      <p:sp>
        <p:nvSpPr>
          <p:cNvPr id="11" name="Rectangle 10">
            <a:extLst>
              <a:ext uri="{FF2B5EF4-FFF2-40B4-BE49-F238E27FC236}">
                <a16:creationId xmlns:a16="http://schemas.microsoft.com/office/drawing/2014/main" id="{356F59D6-B410-419F-B3A4-5A8A62C103F2}"/>
              </a:ext>
            </a:extLst>
          </p:cNvPr>
          <p:cNvSpPr/>
          <p:nvPr/>
        </p:nvSpPr>
        <p:spPr>
          <a:xfrm>
            <a:off x="7772400" y="4724400"/>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eorgia" panose="02040502050405020303"/>
                <a:ea typeface="+mn-ea"/>
                <a:cs typeface="+mn-cs"/>
              </a:rPr>
              <a:t>Output</a:t>
            </a:r>
            <a:b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br>
            <a: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t>plugins</a:t>
            </a:r>
          </a:p>
        </p:txBody>
      </p:sp>
      <p:sp>
        <p:nvSpPr>
          <p:cNvPr id="12" name="Rectangle 11">
            <a:extLst>
              <a:ext uri="{FF2B5EF4-FFF2-40B4-BE49-F238E27FC236}">
                <a16:creationId xmlns:a16="http://schemas.microsoft.com/office/drawing/2014/main" id="{5880F7EB-3D66-48F0-B6EC-EA6E976AEE47}"/>
              </a:ext>
            </a:extLst>
          </p:cNvPr>
          <p:cNvSpPr/>
          <p:nvPr/>
        </p:nvSpPr>
        <p:spPr>
          <a:xfrm>
            <a:off x="2209800" y="3886200"/>
            <a:ext cx="79248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Georgia" panose="02040502050405020303"/>
              <a:ea typeface="+mn-ea"/>
              <a:cs typeface="+mn-cs"/>
            </a:endParaRPr>
          </a:p>
        </p:txBody>
      </p:sp>
      <p:sp>
        <p:nvSpPr>
          <p:cNvPr id="13" name="TextBox 12">
            <a:extLst>
              <a:ext uri="{FF2B5EF4-FFF2-40B4-BE49-F238E27FC236}">
                <a16:creationId xmlns:a16="http://schemas.microsoft.com/office/drawing/2014/main" id="{D44A08F0-5759-49A2-BA74-E164F50ACA95}"/>
              </a:ext>
            </a:extLst>
          </p:cNvPr>
          <p:cNvSpPr txBox="1"/>
          <p:nvPr/>
        </p:nvSpPr>
        <p:spPr>
          <a:xfrm>
            <a:off x="2209800" y="3886200"/>
            <a:ext cx="7924800" cy="707886"/>
          </a:xfrm>
          <a:prstGeom prst="rect">
            <a:avLst/>
          </a:prstGeom>
          <a:solidFill>
            <a:schemeClr val="accent1">
              <a:lumMod val="60000"/>
              <a:lumOff val="40000"/>
            </a:schemeClr>
          </a:solidFill>
          <a:ln>
            <a:solidFill>
              <a:schemeClr val="tx1"/>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imes New Roman" pitchFamily="18" charset="0"/>
                <a:ea typeface="+mn-ea"/>
                <a:cs typeface="+mn-cs"/>
              </a:rPr>
              <a:t>Logstash Pipeline</a:t>
            </a:r>
          </a:p>
        </p:txBody>
      </p:sp>
      <p:cxnSp>
        <p:nvCxnSpPr>
          <p:cNvPr id="15" name="Straight Arrow Connector 14">
            <a:extLst>
              <a:ext uri="{FF2B5EF4-FFF2-40B4-BE49-F238E27FC236}">
                <a16:creationId xmlns:a16="http://schemas.microsoft.com/office/drawing/2014/main" id="{974E048E-2D41-41BC-AB48-02DF15FA0133}"/>
              </a:ext>
            </a:extLst>
          </p:cNvPr>
          <p:cNvCxnSpPr/>
          <p:nvPr/>
        </p:nvCxnSpPr>
        <p:spPr>
          <a:xfrm>
            <a:off x="1905000" y="518160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5D9078-CB10-4600-9FB6-E5335ACDD009}"/>
              </a:ext>
            </a:extLst>
          </p:cNvPr>
          <p:cNvCxnSpPr>
            <a:cxnSpLocks/>
          </p:cNvCxnSpPr>
          <p:nvPr/>
        </p:nvCxnSpPr>
        <p:spPr>
          <a:xfrm>
            <a:off x="4572000" y="5181600"/>
            <a:ext cx="533400"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D73C07-0BFB-4035-8A8C-2772E12B54B8}"/>
              </a:ext>
            </a:extLst>
          </p:cNvPr>
          <p:cNvCxnSpPr/>
          <p:nvPr/>
        </p:nvCxnSpPr>
        <p:spPr>
          <a:xfrm>
            <a:off x="7162800" y="518160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75AA1E-4669-444F-9754-D801AE3686DC}"/>
              </a:ext>
            </a:extLst>
          </p:cNvPr>
          <p:cNvCxnSpPr/>
          <p:nvPr/>
        </p:nvCxnSpPr>
        <p:spPr>
          <a:xfrm>
            <a:off x="9753600" y="5166986"/>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B8E18D6-839F-4D78-8F87-A17A6927F576}"/>
              </a:ext>
            </a:extLst>
          </p:cNvPr>
          <p:cNvSpPr txBox="1"/>
          <p:nvPr/>
        </p:nvSpPr>
        <p:spPr>
          <a:xfrm>
            <a:off x="274320" y="5702133"/>
            <a:ext cx="2164080"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n-ea"/>
                <a:cs typeface="+mn-cs"/>
              </a:rPr>
              <a:t>Log source</a:t>
            </a:r>
          </a:p>
        </p:txBody>
      </p:sp>
      <p:sp>
        <p:nvSpPr>
          <p:cNvPr id="20" name="TextBox 19">
            <a:extLst>
              <a:ext uri="{FF2B5EF4-FFF2-40B4-BE49-F238E27FC236}">
                <a16:creationId xmlns:a16="http://schemas.microsoft.com/office/drawing/2014/main" id="{6A0D83F2-3036-433C-A862-68099BF86E60}"/>
              </a:ext>
            </a:extLst>
          </p:cNvPr>
          <p:cNvSpPr txBox="1"/>
          <p:nvPr/>
        </p:nvSpPr>
        <p:spPr>
          <a:xfrm>
            <a:off x="9372600" y="5752237"/>
            <a:ext cx="2493932"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n-ea"/>
                <a:cs typeface="+mn-cs"/>
              </a:rPr>
              <a:t>Log destination</a:t>
            </a:r>
          </a:p>
        </p:txBody>
      </p:sp>
    </p:spTree>
    <p:extLst>
      <p:ext uri="{BB962C8B-B14F-4D97-AF65-F5344CB8AC3E}">
        <p14:creationId xmlns:p14="http://schemas.microsoft.com/office/powerpoint/2010/main" val="2566788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6F0C-7E2C-4DE5-9912-2228166B5424}"/>
              </a:ext>
            </a:extLst>
          </p:cNvPr>
          <p:cNvSpPr>
            <a:spLocks noGrp="1"/>
          </p:cNvSpPr>
          <p:nvPr>
            <p:ph type="title"/>
          </p:nvPr>
        </p:nvSpPr>
        <p:spPr/>
        <p:txBody>
          <a:bodyPr/>
          <a:lstStyle/>
          <a:p>
            <a:r>
              <a:rPr lang="en-US" dirty="0">
                <a:latin typeface="Arial Black" panose="020B0A04020102020204" pitchFamily="34" charset="0"/>
              </a:rPr>
              <a:t>Logstash Config Files</a:t>
            </a:r>
          </a:p>
        </p:txBody>
      </p:sp>
      <p:sp>
        <p:nvSpPr>
          <p:cNvPr id="4" name="Footer Placeholder 3">
            <a:extLst>
              <a:ext uri="{FF2B5EF4-FFF2-40B4-BE49-F238E27FC236}">
                <a16:creationId xmlns:a16="http://schemas.microsoft.com/office/drawing/2014/main" id="{86F86D16-6BCB-4C91-8533-D75D02BFE199}"/>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613D7A84-091E-497D-AC08-ACC4793A3063}"/>
              </a:ext>
            </a:extLst>
          </p:cNvPr>
          <p:cNvSpPr>
            <a:spLocks noGrp="1"/>
          </p:cNvSpPr>
          <p:nvPr>
            <p:ph type="sldNum" sz="quarter" idx="12"/>
          </p:nvPr>
        </p:nvSpPr>
        <p:spPr/>
        <p:txBody>
          <a:bodyPr/>
          <a:lstStyle/>
          <a:p>
            <a:fld id="{B50D2CD9-256A-41CD-97C4-E1B3FF7BDE57}" type="slidenum">
              <a:rPr lang="en-US" smtClean="0"/>
              <a:t>48</a:t>
            </a:fld>
            <a:endParaRPr lang="en-US"/>
          </a:p>
        </p:txBody>
      </p:sp>
      <p:pic>
        <p:nvPicPr>
          <p:cNvPr id="9" name="Picture 8">
            <a:extLst>
              <a:ext uri="{FF2B5EF4-FFF2-40B4-BE49-F238E27FC236}">
                <a16:creationId xmlns:a16="http://schemas.microsoft.com/office/drawing/2014/main" id="{814B2A82-7A5D-478E-BF9F-BB9D69EBFF00}"/>
              </a:ext>
            </a:extLst>
          </p:cNvPr>
          <p:cNvPicPr>
            <a:picLocks noChangeAspect="1"/>
          </p:cNvPicPr>
          <p:nvPr/>
        </p:nvPicPr>
        <p:blipFill>
          <a:blip r:embed="rId2"/>
          <a:stretch>
            <a:fillRect/>
          </a:stretch>
        </p:blipFill>
        <p:spPr>
          <a:xfrm>
            <a:off x="635831" y="1358614"/>
            <a:ext cx="9605449" cy="5362861"/>
          </a:xfrm>
          <a:prstGeom prst="rect">
            <a:avLst/>
          </a:prstGeom>
        </p:spPr>
      </p:pic>
      <p:sp>
        <p:nvSpPr>
          <p:cNvPr id="3" name="Rectangle 2">
            <a:extLst>
              <a:ext uri="{FF2B5EF4-FFF2-40B4-BE49-F238E27FC236}">
                <a16:creationId xmlns:a16="http://schemas.microsoft.com/office/drawing/2014/main" id="{C1D3E0BA-3C86-4425-8CBB-028087C55AFC}"/>
              </a:ext>
            </a:extLst>
          </p:cNvPr>
          <p:cNvSpPr/>
          <p:nvPr/>
        </p:nvSpPr>
        <p:spPr>
          <a:xfrm>
            <a:off x="6496573" y="5710019"/>
            <a:ext cx="4857227" cy="646331"/>
          </a:xfrm>
          <a:prstGeom prst="rect">
            <a:avLst/>
          </a:prstGeom>
        </p:spPr>
        <p:txBody>
          <a:bodyPr wrap="none">
            <a:spAutoFit/>
          </a:bodyPr>
          <a:lstStyle/>
          <a:p>
            <a:r>
              <a:rPr lang="en-US" dirty="0"/>
              <a:t>For our premade configs, see:</a:t>
            </a:r>
            <a:br>
              <a:rPr lang="en-US" dirty="0"/>
            </a:br>
            <a:r>
              <a:rPr lang="en-US" dirty="0"/>
              <a:t>https://github.com/HASecuritySolutions/Logstash</a:t>
            </a:r>
          </a:p>
        </p:txBody>
      </p:sp>
      <p:pic>
        <p:nvPicPr>
          <p:cNvPr id="7" name="Picture 6" descr="A picture containing clipart&#10;&#10;Description automatically generated">
            <a:extLst>
              <a:ext uri="{FF2B5EF4-FFF2-40B4-BE49-F238E27FC236}">
                <a16:creationId xmlns:a16="http://schemas.microsoft.com/office/drawing/2014/main" id="{F9022E92-7646-4E08-87E4-58F011977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0" y="5163668"/>
            <a:ext cx="797711" cy="797711"/>
          </a:xfrm>
          <a:prstGeom prst="rect">
            <a:avLst/>
          </a:prstGeom>
        </p:spPr>
      </p:pic>
    </p:spTree>
    <p:extLst>
      <p:ext uri="{BB962C8B-B14F-4D97-AF65-F5344CB8AC3E}">
        <p14:creationId xmlns:p14="http://schemas.microsoft.com/office/powerpoint/2010/main" val="423885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A8DA-E087-4AC7-B720-B8FD3A4924C2}"/>
              </a:ext>
            </a:extLst>
          </p:cNvPr>
          <p:cNvSpPr>
            <a:spLocks noGrp="1"/>
          </p:cNvSpPr>
          <p:nvPr>
            <p:ph type="ctrTitle"/>
          </p:nvPr>
        </p:nvSpPr>
        <p:spPr/>
        <p:txBody>
          <a:bodyPr/>
          <a:lstStyle/>
          <a:p>
            <a:r>
              <a:rPr lang="en-US" dirty="0">
                <a:latin typeface="Arial Black" panose="020B0A04020102020204" pitchFamily="34" charset="0"/>
              </a:rPr>
              <a:t>Data Ingestion Demo</a:t>
            </a:r>
          </a:p>
        </p:txBody>
      </p:sp>
      <p:sp>
        <p:nvSpPr>
          <p:cNvPr id="3" name="Subtitle 2">
            <a:extLst>
              <a:ext uri="{FF2B5EF4-FFF2-40B4-BE49-F238E27FC236}">
                <a16:creationId xmlns:a16="http://schemas.microsoft.com/office/drawing/2014/main" id="{9F41DF8C-67BF-46DD-A41D-5F5C4B398E57}"/>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99B053ED-68D8-46A7-B7A8-802059F6357C}"/>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3FDA0A71-6751-4C2A-9FBC-BF78F7359807}"/>
              </a:ext>
            </a:extLst>
          </p:cNvPr>
          <p:cNvSpPr>
            <a:spLocks noGrp="1"/>
          </p:cNvSpPr>
          <p:nvPr>
            <p:ph type="sldNum" sz="quarter" idx="12"/>
          </p:nvPr>
        </p:nvSpPr>
        <p:spPr/>
        <p:txBody>
          <a:bodyPr/>
          <a:lstStyle/>
          <a:p>
            <a:fld id="{B50D2CD9-256A-41CD-97C4-E1B3FF7BDE57}" type="slidenum">
              <a:rPr lang="en-US" smtClean="0"/>
              <a:t>49</a:t>
            </a:fld>
            <a:endParaRPr lang="en-US"/>
          </a:p>
        </p:txBody>
      </p:sp>
    </p:spTree>
    <p:extLst>
      <p:ext uri="{BB962C8B-B14F-4D97-AF65-F5344CB8AC3E}">
        <p14:creationId xmlns:p14="http://schemas.microsoft.com/office/powerpoint/2010/main" val="3758376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dirty="0">
                <a:solidFill>
                  <a:srgbClr val="FFFFFF"/>
                </a:solidFill>
                <a:latin typeface="Arial Black" panose="020B0A04020102020204" pitchFamily="34" charset="0"/>
              </a:rPr>
              <a:t>History of Elastic</a:t>
            </a:r>
          </a:p>
        </p:txBody>
      </p:sp>
      <p:graphicFrame>
        <p:nvGraphicFramePr>
          <p:cNvPr id="5" name="Content Placeholder 2">
            <a:extLst>
              <a:ext uri="{FF2B5EF4-FFF2-40B4-BE49-F238E27FC236}">
                <a16:creationId xmlns:a16="http://schemas.microsoft.com/office/drawing/2014/main" id="{F7A70D83-2265-4896-BBDE-D236E8BD8711}"/>
              </a:ext>
            </a:extLst>
          </p:cNvPr>
          <p:cNvGraphicFramePr>
            <a:graphicFrameLocks noGrp="1"/>
          </p:cNvGraphicFramePr>
          <p:nvPr>
            <p:ph idx="1"/>
            <p:extLst>
              <p:ext uri="{D42A27DB-BD31-4B8C-83A1-F6EECF244321}">
                <p14:modId xmlns:p14="http://schemas.microsoft.com/office/powerpoint/2010/main" val="427933266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4132C5B-AC38-4322-84D5-9E3770419910}"/>
              </a:ext>
            </a:extLst>
          </p:cNvPr>
          <p:cNvSpPr>
            <a:spLocks noGrp="1"/>
          </p:cNvSpPr>
          <p:nvPr>
            <p:ph type="ftr" sz="quarter" idx="11"/>
          </p:nvPr>
        </p:nvSpPr>
        <p:spPr/>
        <p:txBody>
          <a:bodyPr/>
          <a:lstStyle/>
          <a:p>
            <a:r>
              <a:rPr lang="en-US" dirty="0"/>
              <a:t>John Hubbard [@SecHubb]</a:t>
            </a:r>
          </a:p>
        </p:txBody>
      </p:sp>
      <p:sp>
        <p:nvSpPr>
          <p:cNvPr id="4" name="Slide Number Placeholder 3">
            <a:extLst>
              <a:ext uri="{FF2B5EF4-FFF2-40B4-BE49-F238E27FC236}">
                <a16:creationId xmlns:a16="http://schemas.microsoft.com/office/drawing/2014/main" id="{3D6C2963-B5F4-4895-B707-36B67A2520BB}"/>
              </a:ext>
            </a:extLst>
          </p:cNvPr>
          <p:cNvSpPr>
            <a:spLocks noGrp="1"/>
          </p:cNvSpPr>
          <p:nvPr>
            <p:ph type="sldNum" sz="quarter" idx="12"/>
          </p:nvPr>
        </p:nvSpPr>
        <p:spPr/>
        <p:txBody>
          <a:bodyPr/>
          <a:lstStyle/>
          <a:p>
            <a:fld id="{B50D2CD9-256A-41CD-97C4-E1B3FF7BDE57}" type="slidenum">
              <a:rPr lang="en-US" smtClean="0"/>
              <a:t>5</a:t>
            </a:fld>
            <a:endParaRPr lang="en-US" dirty="0"/>
          </a:p>
        </p:txBody>
      </p:sp>
    </p:spTree>
    <p:extLst>
      <p:ext uri="{BB962C8B-B14F-4D97-AF65-F5344CB8AC3E}">
        <p14:creationId xmlns:p14="http://schemas.microsoft.com/office/powerpoint/2010/main" val="1432166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D4787-B639-4A92-823D-C3AF7EB3C27F}"/>
              </a:ext>
            </a:extLst>
          </p:cNvPr>
          <p:cNvSpPr>
            <a:spLocks noGrp="1"/>
          </p:cNvSpPr>
          <p:nvPr>
            <p:ph type="title"/>
          </p:nvPr>
        </p:nvSpPr>
        <p:spPr/>
        <p:txBody>
          <a:bodyPr>
            <a:normAutofit/>
          </a:bodyPr>
          <a:lstStyle/>
          <a:p>
            <a:r>
              <a:rPr lang="en-US" dirty="0">
                <a:latin typeface="Arial Black" panose="020B0A04020102020204" pitchFamily="34" charset="0"/>
              </a:rPr>
              <a:t>Input Plugins</a:t>
            </a:r>
          </a:p>
        </p:txBody>
      </p:sp>
      <p:sp>
        <p:nvSpPr>
          <p:cNvPr id="6" name="Content Placeholder 5">
            <a:extLst>
              <a:ext uri="{FF2B5EF4-FFF2-40B4-BE49-F238E27FC236}">
                <a16:creationId xmlns:a16="http://schemas.microsoft.com/office/drawing/2014/main" id="{F5D0F876-020D-4F21-85AC-04B44472ADB2}"/>
              </a:ext>
            </a:extLst>
          </p:cNvPr>
          <p:cNvSpPr>
            <a:spLocks noGrp="1"/>
          </p:cNvSpPr>
          <p:nvPr>
            <p:ph idx="1"/>
          </p:nvPr>
        </p:nvSpPr>
        <p:spPr/>
        <p:txBody>
          <a:bodyPr/>
          <a:lstStyle/>
          <a:p>
            <a:r>
              <a:rPr lang="en-US" dirty="0"/>
              <a:t>Input receives logs in multiple formats</a:t>
            </a:r>
          </a:p>
          <a:p>
            <a:endParaRPr lang="en-US" dirty="0"/>
          </a:p>
          <a:p>
            <a:endParaRPr lang="en-US" dirty="0"/>
          </a:p>
          <a:p>
            <a:r>
              <a:rPr lang="en-US" dirty="0"/>
              <a:t>Key plugins:</a:t>
            </a:r>
          </a:p>
          <a:p>
            <a:pPr marL="457200" indent="-457200">
              <a:buFont typeface="Arial" panose="020B0604020202020204" pitchFamily="34" charset="0"/>
              <a:buChar char="•"/>
            </a:pPr>
            <a:r>
              <a:rPr lang="en-US" sz="2800" b="1" dirty="0"/>
              <a:t>Common options </a:t>
            </a:r>
            <a:r>
              <a:rPr lang="en-US" sz="2800" dirty="0"/>
              <a:t>– </a:t>
            </a:r>
            <a:r>
              <a:rPr lang="en-US" sz="2800" dirty="0">
                <a:latin typeface="Courier New" panose="02070309020205020404" pitchFamily="49" charset="0"/>
                <a:cs typeface="Courier New" panose="02070309020205020404" pitchFamily="49" charset="0"/>
              </a:rPr>
              <a:t>beats, syslog, file, http, </a:t>
            </a:r>
            <a:r>
              <a:rPr lang="en-US" sz="2800" dirty="0" err="1">
                <a:latin typeface="Courier New" panose="02070309020205020404" pitchFamily="49" charset="0"/>
                <a:cs typeface="Courier New" panose="02070309020205020404" pitchFamily="49" charset="0"/>
              </a:rPr>
              <a:t>tcp</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udp</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elasticsearch</a:t>
            </a:r>
            <a:endParaRPr lang="en-US" sz="2800"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b="1" dirty="0"/>
              <a:t>Database </a:t>
            </a:r>
            <a:r>
              <a:rPr lang="en-US" sz="2800" dirty="0"/>
              <a:t>– </a:t>
            </a:r>
            <a:r>
              <a:rPr lang="en-US" sz="2800" dirty="0" err="1">
                <a:latin typeface="Courier New" panose="02070309020205020404" pitchFamily="49" charset="0"/>
                <a:cs typeface="Courier New" panose="02070309020205020404" pitchFamily="49" charset="0"/>
              </a:rPr>
              <a:t>jdbc</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sqlite</a:t>
            </a:r>
            <a:endParaRPr lang="en-US" sz="2800"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b="1" dirty="0"/>
              <a:t>Message Brokers</a:t>
            </a:r>
            <a:r>
              <a:rPr lang="en-US" sz="2800" dirty="0"/>
              <a:t> – </a:t>
            </a:r>
            <a:r>
              <a:rPr lang="en-US" sz="2800" dirty="0" err="1">
                <a:latin typeface="Courier New" panose="02070309020205020404" pitchFamily="49" charset="0"/>
                <a:cs typeface="Courier New" panose="02070309020205020404" pitchFamily="49" charset="0"/>
              </a:rPr>
              <a:t>kafka</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redis</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rabbitmq</a:t>
            </a:r>
            <a:r>
              <a:rPr lang="en-US" sz="2800" dirty="0">
                <a:latin typeface="Courier New" panose="02070309020205020404" pitchFamily="49" charset="0"/>
                <a:cs typeface="Courier New" panose="02070309020205020404" pitchFamily="49" charset="0"/>
              </a:rPr>
              <a:t> </a:t>
            </a:r>
            <a:endParaRPr lang="en-US" sz="2800" dirty="0"/>
          </a:p>
          <a:p>
            <a:endParaRPr lang="en-US" dirty="0"/>
          </a:p>
        </p:txBody>
      </p:sp>
      <p:sp>
        <p:nvSpPr>
          <p:cNvPr id="7" name="Rectangle 6">
            <a:extLst>
              <a:ext uri="{FF2B5EF4-FFF2-40B4-BE49-F238E27FC236}">
                <a16:creationId xmlns:a16="http://schemas.microsoft.com/office/drawing/2014/main" id="{E0D33FC1-C86D-4FE5-ACC5-FD54D3B37B35}"/>
              </a:ext>
            </a:extLst>
          </p:cNvPr>
          <p:cNvSpPr/>
          <p:nvPr/>
        </p:nvSpPr>
        <p:spPr>
          <a:xfrm>
            <a:off x="2540924" y="2401824"/>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eorgia" panose="02040502050405020303"/>
                <a:ea typeface="+mn-ea"/>
                <a:cs typeface="+mn-cs"/>
              </a:rPr>
              <a:t>Input</a:t>
            </a:r>
            <a:br>
              <a:rPr kumimoji="0" lang="en-US" sz="2800" b="1" i="0" u="none" strike="noStrike" kern="1200" cap="none" spc="0" normalizeH="0" baseline="0" noProof="0" dirty="0">
                <a:ln>
                  <a:noFill/>
                </a:ln>
                <a:solidFill>
                  <a:srgbClr val="FF0000"/>
                </a:solidFill>
                <a:effectLst/>
                <a:uLnTx/>
                <a:uFillTx/>
                <a:latin typeface="Georgia" panose="02040502050405020303"/>
                <a:ea typeface="+mn-ea"/>
                <a:cs typeface="+mn-cs"/>
              </a:rPr>
            </a:br>
            <a:r>
              <a:rPr kumimoji="0" lang="en-US" sz="2800" b="1" i="0" u="none" strike="noStrike" kern="1200" cap="none" spc="0" normalizeH="0" baseline="0" noProof="0" dirty="0">
                <a:ln>
                  <a:noFill/>
                </a:ln>
                <a:solidFill>
                  <a:srgbClr val="FF0000"/>
                </a:solidFill>
                <a:effectLst/>
                <a:uLnTx/>
                <a:uFillTx/>
                <a:latin typeface="Georgia" panose="02040502050405020303"/>
                <a:ea typeface="+mn-ea"/>
                <a:cs typeface="+mn-cs"/>
              </a:rPr>
              <a:t>plugins</a:t>
            </a:r>
          </a:p>
        </p:txBody>
      </p:sp>
      <p:sp>
        <p:nvSpPr>
          <p:cNvPr id="8" name="Rectangle 7">
            <a:extLst>
              <a:ext uri="{FF2B5EF4-FFF2-40B4-BE49-F238E27FC236}">
                <a16:creationId xmlns:a16="http://schemas.microsoft.com/office/drawing/2014/main" id="{30048B2A-BA92-4EFD-8C75-332220FF9407}"/>
              </a:ext>
            </a:extLst>
          </p:cNvPr>
          <p:cNvSpPr/>
          <p:nvPr/>
        </p:nvSpPr>
        <p:spPr>
          <a:xfrm>
            <a:off x="5131724" y="2377816"/>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Georgia" panose="02040502050405020303"/>
                <a:ea typeface="+mn-ea"/>
                <a:cs typeface="+mn-cs"/>
              </a:rPr>
              <a:t>Filter</a:t>
            </a:r>
            <a:b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br>
            <a: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t>plugins</a:t>
            </a:r>
          </a:p>
        </p:txBody>
      </p:sp>
      <p:sp>
        <p:nvSpPr>
          <p:cNvPr id="9" name="Rectangle 8">
            <a:extLst>
              <a:ext uri="{FF2B5EF4-FFF2-40B4-BE49-F238E27FC236}">
                <a16:creationId xmlns:a16="http://schemas.microsoft.com/office/drawing/2014/main" id="{09963296-92BB-47F3-98C0-F473D1C81767}"/>
              </a:ext>
            </a:extLst>
          </p:cNvPr>
          <p:cNvSpPr/>
          <p:nvPr/>
        </p:nvSpPr>
        <p:spPr>
          <a:xfrm>
            <a:off x="7722524" y="2401824"/>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Georgia" panose="02040502050405020303"/>
                <a:ea typeface="+mn-ea"/>
                <a:cs typeface="+mn-cs"/>
              </a:rPr>
              <a:t>Output</a:t>
            </a:r>
            <a:b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br>
            <a: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t>plugins</a:t>
            </a:r>
          </a:p>
        </p:txBody>
      </p:sp>
      <p:cxnSp>
        <p:nvCxnSpPr>
          <p:cNvPr id="12" name="Straight Arrow Connector 11">
            <a:extLst>
              <a:ext uri="{FF2B5EF4-FFF2-40B4-BE49-F238E27FC236}">
                <a16:creationId xmlns:a16="http://schemas.microsoft.com/office/drawing/2014/main" id="{D18E5317-F838-400C-B951-A4FBCD39D93A}"/>
              </a:ext>
            </a:extLst>
          </p:cNvPr>
          <p:cNvCxnSpPr/>
          <p:nvPr/>
        </p:nvCxnSpPr>
        <p:spPr>
          <a:xfrm>
            <a:off x="1855124" y="2859024"/>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B38C78-EE34-420B-9311-56408B0BFE22}"/>
              </a:ext>
            </a:extLst>
          </p:cNvPr>
          <p:cNvCxnSpPr>
            <a:cxnSpLocks/>
          </p:cNvCxnSpPr>
          <p:nvPr/>
        </p:nvCxnSpPr>
        <p:spPr>
          <a:xfrm>
            <a:off x="4522124" y="2859024"/>
            <a:ext cx="533400"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8F19EB-9023-4F2B-A331-1343E794F6D0}"/>
              </a:ext>
            </a:extLst>
          </p:cNvPr>
          <p:cNvCxnSpPr/>
          <p:nvPr/>
        </p:nvCxnSpPr>
        <p:spPr>
          <a:xfrm>
            <a:off x="7112924" y="2859024"/>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774CC0-FDC7-40C5-A9E2-D3D5E36DEBBE}"/>
              </a:ext>
            </a:extLst>
          </p:cNvPr>
          <p:cNvCxnSpPr/>
          <p:nvPr/>
        </p:nvCxnSpPr>
        <p:spPr>
          <a:xfrm>
            <a:off x="9703724" y="284441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C3C413-6CC6-4B94-BBEF-166AB0F116E1}"/>
              </a:ext>
            </a:extLst>
          </p:cNvPr>
          <p:cNvCxnSpPr/>
          <p:nvPr/>
        </p:nvCxnSpPr>
        <p:spPr>
          <a:xfrm>
            <a:off x="9703724" y="284441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E0030E-72D3-4AF8-B78A-36BD9CF0C305}"/>
              </a:ext>
            </a:extLst>
          </p:cNvPr>
          <p:cNvCxnSpPr/>
          <p:nvPr/>
        </p:nvCxnSpPr>
        <p:spPr>
          <a:xfrm>
            <a:off x="9703724" y="3154752"/>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1C258A-66D7-4542-B667-4323054C4AEF}"/>
              </a:ext>
            </a:extLst>
          </p:cNvPr>
          <p:cNvCxnSpPr/>
          <p:nvPr/>
        </p:nvCxnSpPr>
        <p:spPr>
          <a:xfrm>
            <a:off x="9703724" y="253961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D9A584-C59B-4BCC-922A-6E89841B2871}"/>
              </a:ext>
            </a:extLst>
          </p:cNvPr>
          <p:cNvCxnSpPr/>
          <p:nvPr/>
        </p:nvCxnSpPr>
        <p:spPr>
          <a:xfrm>
            <a:off x="1855124" y="2859024"/>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BB5819-1341-49F2-8BA5-865D91705308}"/>
              </a:ext>
            </a:extLst>
          </p:cNvPr>
          <p:cNvCxnSpPr/>
          <p:nvPr/>
        </p:nvCxnSpPr>
        <p:spPr>
          <a:xfrm>
            <a:off x="1855124" y="3169366"/>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897639-9B94-44ED-9059-213B205CA9F6}"/>
              </a:ext>
            </a:extLst>
          </p:cNvPr>
          <p:cNvCxnSpPr/>
          <p:nvPr/>
        </p:nvCxnSpPr>
        <p:spPr>
          <a:xfrm>
            <a:off x="1855124" y="2554224"/>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105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D4787-B639-4A92-823D-C3AF7EB3C27F}"/>
              </a:ext>
            </a:extLst>
          </p:cNvPr>
          <p:cNvSpPr>
            <a:spLocks noGrp="1"/>
          </p:cNvSpPr>
          <p:nvPr>
            <p:ph type="title"/>
          </p:nvPr>
        </p:nvSpPr>
        <p:spPr/>
        <p:txBody>
          <a:bodyPr>
            <a:normAutofit/>
          </a:bodyPr>
          <a:lstStyle/>
          <a:p>
            <a:r>
              <a:rPr lang="en-US" dirty="0">
                <a:latin typeface="Arial Black" panose="020B0A04020102020204" pitchFamily="34" charset="0"/>
              </a:rPr>
              <a:t>Filter Plugins</a:t>
            </a:r>
          </a:p>
        </p:txBody>
      </p:sp>
      <p:sp>
        <p:nvSpPr>
          <p:cNvPr id="6" name="Content Placeholder 5">
            <a:extLst>
              <a:ext uri="{FF2B5EF4-FFF2-40B4-BE49-F238E27FC236}">
                <a16:creationId xmlns:a16="http://schemas.microsoft.com/office/drawing/2014/main" id="{F5D0F876-020D-4F21-85AC-04B44472ADB2}"/>
              </a:ext>
            </a:extLst>
          </p:cNvPr>
          <p:cNvSpPr>
            <a:spLocks noGrp="1"/>
          </p:cNvSpPr>
          <p:nvPr>
            <p:ph idx="1"/>
          </p:nvPr>
        </p:nvSpPr>
        <p:spPr/>
        <p:txBody>
          <a:bodyPr/>
          <a:lstStyle/>
          <a:p>
            <a:r>
              <a:rPr lang="en-US" dirty="0"/>
              <a:t>Filter section </a:t>
            </a:r>
            <a:r>
              <a:rPr lang="en-US" b="1" dirty="0"/>
              <a:t>parses, filters, and enriches </a:t>
            </a:r>
            <a:r>
              <a:rPr lang="en-US" dirty="0"/>
              <a:t>logs</a:t>
            </a:r>
          </a:p>
          <a:p>
            <a:endParaRPr lang="en-US" dirty="0"/>
          </a:p>
          <a:p>
            <a:endParaRPr lang="en-US" dirty="0"/>
          </a:p>
          <a:p>
            <a:r>
              <a:rPr lang="en-US" dirty="0"/>
              <a:t>Key plugins:</a:t>
            </a:r>
          </a:p>
          <a:p>
            <a:pPr marL="457200" indent="-457200">
              <a:buFont typeface="Arial" panose="020B0604020202020204" pitchFamily="34" charset="0"/>
              <a:buChar char="•"/>
            </a:pPr>
            <a:r>
              <a:rPr lang="en-US" sz="2800" b="1" dirty="0"/>
              <a:t>Parsing </a:t>
            </a:r>
            <a:r>
              <a:rPr lang="en-US" sz="2800" dirty="0"/>
              <a:t>- </a:t>
            </a:r>
            <a:r>
              <a:rPr lang="en-US" sz="2800" dirty="0">
                <a:latin typeface="Courier New" panose="02070309020205020404" pitchFamily="49" charset="0"/>
                <a:cs typeface="Courier New" panose="02070309020205020404" pitchFamily="49" charset="0"/>
              </a:rPr>
              <a:t>csv</a:t>
            </a:r>
            <a:r>
              <a:rPr lang="en-US" sz="2800" dirty="0"/>
              <a:t>, </a:t>
            </a:r>
            <a:r>
              <a:rPr lang="en-US" sz="2800" dirty="0">
                <a:latin typeface="Courier New" panose="02070309020205020404" pitchFamily="49" charset="0"/>
                <a:cs typeface="Courier New" panose="02070309020205020404" pitchFamily="49" charset="0"/>
              </a:rPr>
              <a:t>grok</a:t>
            </a:r>
            <a:r>
              <a:rPr lang="en-US" sz="2800" dirty="0"/>
              <a:t>, </a:t>
            </a:r>
            <a:r>
              <a:rPr lang="en-US" sz="2800" dirty="0">
                <a:latin typeface="Courier New" panose="02070309020205020404" pitchFamily="49" charset="0"/>
                <a:cs typeface="Courier New" panose="02070309020205020404" pitchFamily="49" charset="0"/>
              </a:rPr>
              <a:t>kv</a:t>
            </a:r>
            <a:r>
              <a:rPr lang="en-US" sz="2800" dirty="0"/>
              <a:t>, </a:t>
            </a:r>
            <a:r>
              <a:rPr lang="en-US" sz="2800" dirty="0" err="1">
                <a:latin typeface="Courier New" panose="02070309020205020404" pitchFamily="49" charset="0"/>
                <a:cs typeface="Courier New" panose="02070309020205020404" pitchFamily="49" charset="0"/>
              </a:rPr>
              <a:t>json</a:t>
            </a:r>
            <a:r>
              <a:rPr lang="en-US" sz="2800" dirty="0"/>
              <a:t>, </a:t>
            </a:r>
            <a:r>
              <a:rPr lang="en-US" sz="2800" dirty="0" err="1">
                <a:latin typeface="Courier New" panose="02070309020205020404" pitchFamily="49" charset="0"/>
                <a:cs typeface="Courier New" panose="02070309020205020404" pitchFamily="49" charset="0"/>
              </a:rPr>
              <a:t>syslog_pri</a:t>
            </a:r>
            <a:r>
              <a:rPr lang="en-US" sz="2800" dirty="0"/>
              <a:t>, </a:t>
            </a:r>
            <a:r>
              <a:rPr lang="en-US" sz="2800" dirty="0">
                <a:latin typeface="Courier New" panose="02070309020205020404" pitchFamily="49" charset="0"/>
                <a:cs typeface="Courier New" panose="02070309020205020404" pitchFamily="49" charset="0"/>
              </a:rPr>
              <a:t>xml</a:t>
            </a:r>
            <a:r>
              <a:rPr lang="en-US" sz="2800" dirty="0"/>
              <a:t>, </a:t>
            </a:r>
            <a:r>
              <a:rPr lang="en-US" sz="2800" dirty="0">
                <a:latin typeface="Courier New" panose="02070309020205020404" pitchFamily="49" charset="0"/>
                <a:cs typeface="Courier New" panose="02070309020205020404" pitchFamily="49" charset="0"/>
              </a:rPr>
              <a:t>date</a:t>
            </a:r>
          </a:p>
          <a:p>
            <a:pPr marL="457200" indent="-457200">
              <a:buFont typeface="Arial" panose="020B0604020202020204" pitchFamily="34" charset="0"/>
              <a:buChar char="•"/>
            </a:pPr>
            <a:r>
              <a:rPr lang="en-US" sz="2800" b="1" dirty="0"/>
              <a:t>Log filtering</a:t>
            </a:r>
            <a:r>
              <a:rPr lang="en-US" sz="2800" dirty="0"/>
              <a:t> - </a:t>
            </a:r>
            <a:r>
              <a:rPr lang="en-US" sz="2800" dirty="0">
                <a:latin typeface="Courier New" panose="02070309020205020404" pitchFamily="49" charset="0"/>
                <a:cs typeface="Courier New" panose="02070309020205020404" pitchFamily="49" charset="0"/>
              </a:rPr>
              <a:t>drop</a:t>
            </a:r>
          </a:p>
          <a:p>
            <a:pPr marL="457200" indent="-457200">
              <a:buFont typeface="Arial" panose="020B0604020202020204" pitchFamily="34" charset="0"/>
              <a:buChar char="•"/>
            </a:pPr>
            <a:r>
              <a:rPr lang="en-US" sz="2800" b="1" dirty="0"/>
              <a:t>Enrichment</a:t>
            </a:r>
            <a:r>
              <a:rPr lang="en-US" sz="2800" dirty="0"/>
              <a:t> - </a:t>
            </a:r>
            <a:r>
              <a:rPr lang="en-US" sz="2800" dirty="0" err="1">
                <a:latin typeface="Courier New" panose="02070309020205020404" pitchFamily="49" charset="0"/>
                <a:cs typeface="Courier New" panose="02070309020205020404" pitchFamily="49" charset="0"/>
              </a:rPr>
              <a:t>dns</a:t>
            </a:r>
            <a:r>
              <a:rPr lang="en-US" sz="2800" dirty="0"/>
              <a:t>, </a:t>
            </a:r>
            <a:r>
              <a:rPr lang="en-US" sz="2800" dirty="0">
                <a:latin typeface="Courier New" panose="02070309020205020404" pitchFamily="49" charset="0"/>
                <a:cs typeface="Courier New" panose="02070309020205020404" pitchFamily="49" charset="0"/>
              </a:rPr>
              <a:t>elasticsearch</a:t>
            </a:r>
            <a:r>
              <a:rPr lang="en-US" sz="2800" dirty="0"/>
              <a:t>, </a:t>
            </a:r>
            <a:r>
              <a:rPr lang="en-US" sz="2800" dirty="0" err="1">
                <a:latin typeface="Courier New" panose="02070309020205020404" pitchFamily="49" charset="0"/>
                <a:cs typeface="Courier New" panose="02070309020205020404" pitchFamily="49" charset="0"/>
              </a:rPr>
              <a:t>geoip</a:t>
            </a:r>
            <a:r>
              <a:rPr lang="en-US" sz="2800" dirty="0"/>
              <a:t>, </a:t>
            </a:r>
            <a:r>
              <a:rPr lang="en-US" sz="2800" dirty="0">
                <a:latin typeface="Courier New" panose="02070309020205020404" pitchFamily="49" charset="0"/>
                <a:cs typeface="Courier New" panose="02070309020205020404" pitchFamily="49" charset="0"/>
              </a:rPr>
              <a:t>mutate</a:t>
            </a:r>
            <a:r>
              <a:rPr lang="en-US" sz="2800" dirty="0">
                <a:cs typeface="Courier New" panose="02070309020205020404" pitchFamily="49" charset="0"/>
              </a:rPr>
              <a:t>, </a:t>
            </a:r>
            <a:r>
              <a:rPr lang="en-US" sz="2800" dirty="0">
                <a:latin typeface="Courier New" panose="02070309020205020404" pitchFamily="49" charset="0"/>
                <a:cs typeface="Courier New" panose="02070309020205020404" pitchFamily="49" charset="0"/>
              </a:rPr>
              <a:t>rest</a:t>
            </a:r>
            <a:r>
              <a:rPr lang="en-US" sz="2800" dirty="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oui</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useragent</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tld</a:t>
            </a:r>
            <a:r>
              <a:rPr lang="en-US" sz="2800" dirty="0">
                <a:latin typeface="Courier New" panose="02070309020205020404" pitchFamily="49" charset="0"/>
                <a:cs typeface="Courier New" panose="02070309020205020404" pitchFamily="49" charset="0"/>
              </a:rPr>
              <a:t>,</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ruby</a:t>
            </a:r>
            <a:endParaRPr lang="en-US" sz="2800" dirty="0"/>
          </a:p>
          <a:p>
            <a:endParaRPr lang="en-US" dirty="0"/>
          </a:p>
        </p:txBody>
      </p:sp>
      <p:sp>
        <p:nvSpPr>
          <p:cNvPr id="4" name="Rectangle 3">
            <a:extLst>
              <a:ext uri="{FF2B5EF4-FFF2-40B4-BE49-F238E27FC236}">
                <a16:creationId xmlns:a16="http://schemas.microsoft.com/office/drawing/2014/main" id="{ACB7F5C8-35C5-4460-A925-F2DD13B08A18}"/>
              </a:ext>
            </a:extLst>
          </p:cNvPr>
          <p:cNvSpPr/>
          <p:nvPr/>
        </p:nvSpPr>
        <p:spPr>
          <a:xfrm>
            <a:off x="2540924" y="2377440"/>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i="0" u="none" strike="noStrike" kern="1200" cap="none" spc="0" normalizeH="0" baseline="0" noProof="0" dirty="0">
                <a:ln>
                  <a:noFill/>
                </a:ln>
                <a:solidFill>
                  <a:schemeClr val="tx1"/>
                </a:solidFill>
                <a:effectLst/>
                <a:uLnTx/>
                <a:uFillTx/>
                <a:latin typeface="Georgia" panose="02040502050405020303"/>
                <a:ea typeface="+mn-ea"/>
                <a:cs typeface="+mn-cs"/>
              </a:rPr>
              <a:t>Input</a:t>
            </a:r>
            <a:br>
              <a:rPr kumimoji="0" lang="en-US" sz="2800" i="0" u="none" strike="noStrike" kern="1200" cap="none" spc="0" normalizeH="0" baseline="0" noProof="0" dirty="0">
                <a:ln>
                  <a:noFill/>
                </a:ln>
                <a:solidFill>
                  <a:schemeClr val="tx1"/>
                </a:solidFill>
                <a:effectLst/>
                <a:uLnTx/>
                <a:uFillTx/>
                <a:latin typeface="Georgia" panose="02040502050405020303"/>
                <a:ea typeface="+mn-ea"/>
                <a:cs typeface="+mn-cs"/>
              </a:rPr>
            </a:br>
            <a:r>
              <a:rPr kumimoji="0" lang="en-US" sz="2800" i="0" u="none" strike="noStrike" kern="1200" cap="none" spc="0" normalizeH="0" baseline="0" noProof="0" dirty="0">
                <a:ln>
                  <a:noFill/>
                </a:ln>
                <a:solidFill>
                  <a:schemeClr val="tx1"/>
                </a:solidFill>
                <a:effectLst/>
                <a:uLnTx/>
                <a:uFillTx/>
                <a:latin typeface="Georgia" panose="02040502050405020303"/>
                <a:ea typeface="+mn-ea"/>
                <a:cs typeface="+mn-cs"/>
              </a:rPr>
              <a:t>plugins</a:t>
            </a:r>
          </a:p>
        </p:txBody>
      </p:sp>
      <p:sp>
        <p:nvSpPr>
          <p:cNvPr id="7" name="Rectangle 6">
            <a:extLst>
              <a:ext uri="{FF2B5EF4-FFF2-40B4-BE49-F238E27FC236}">
                <a16:creationId xmlns:a16="http://schemas.microsoft.com/office/drawing/2014/main" id="{DF4C8778-19AA-4AA2-838B-EC6ACADCF524}"/>
              </a:ext>
            </a:extLst>
          </p:cNvPr>
          <p:cNvSpPr/>
          <p:nvPr/>
        </p:nvSpPr>
        <p:spPr>
          <a:xfrm>
            <a:off x="5131724" y="2353432"/>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eorgia" panose="02040502050405020303"/>
                <a:ea typeface="+mn-ea"/>
                <a:cs typeface="+mn-cs"/>
              </a:rPr>
              <a:t>Filter</a:t>
            </a:r>
            <a:br>
              <a:rPr kumimoji="0" lang="en-US" sz="2800" b="1" i="0" u="none" strike="noStrike" kern="1200" cap="none" spc="0" normalizeH="0" baseline="0" noProof="0" dirty="0">
                <a:ln>
                  <a:noFill/>
                </a:ln>
                <a:solidFill>
                  <a:srgbClr val="FF0000"/>
                </a:solidFill>
                <a:effectLst/>
                <a:uLnTx/>
                <a:uFillTx/>
                <a:latin typeface="Georgia" panose="02040502050405020303"/>
                <a:ea typeface="+mn-ea"/>
                <a:cs typeface="+mn-cs"/>
              </a:rPr>
            </a:br>
            <a:r>
              <a:rPr kumimoji="0" lang="en-US" sz="2800" b="1" i="0" u="none" strike="noStrike" kern="1200" cap="none" spc="0" normalizeH="0" baseline="0" noProof="0" dirty="0">
                <a:ln>
                  <a:noFill/>
                </a:ln>
                <a:solidFill>
                  <a:srgbClr val="FF0000"/>
                </a:solidFill>
                <a:effectLst/>
                <a:uLnTx/>
                <a:uFillTx/>
                <a:latin typeface="Georgia" panose="02040502050405020303"/>
                <a:ea typeface="+mn-ea"/>
                <a:cs typeface="+mn-cs"/>
              </a:rPr>
              <a:t>plugins</a:t>
            </a:r>
          </a:p>
        </p:txBody>
      </p:sp>
      <p:sp>
        <p:nvSpPr>
          <p:cNvPr id="8" name="Rectangle 7">
            <a:extLst>
              <a:ext uri="{FF2B5EF4-FFF2-40B4-BE49-F238E27FC236}">
                <a16:creationId xmlns:a16="http://schemas.microsoft.com/office/drawing/2014/main" id="{924145BB-B9B4-456F-8F8F-8B660D148120}"/>
              </a:ext>
            </a:extLst>
          </p:cNvPr>
          <p:cNvSpPr/>
          <p:nvPr/>
        </p:nvSpPr>
        <p:spPr>
          <a:xfrm>
            <a:off x="7722524" y="2377440"/>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Georgia" panose="02040502050405020303"/>
                <a:ea typeface="+mn-ea"/>
                <a:cs typeface="+mn-cs"/>
              </a:rPr>
              <a:t>Output</a:t>
            </a:r>
            <a:b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br>
            <a:r>
              <a:rPr kumimoji="0" lang="en-US" sz="2800" b="0" i="0" u="none" strike="noStrike" kern="1200" cap="none" spc="0" normalizeH="0" baseline="0" noProof="0" dirty="0">
                <a:ln>
                  <a:noFill/>
                </a:ln>
                <a:solidFill>
                  <a:prstClr val="black"/>
                </a:solidFill>
                <a:effectLst/>
                <a:uLnTx/>
                <a:uFillTx/>
                <a:latin typeface="Georgia" panose="02040502050405020303"/>
                <a:ea typeface="+mn-ea"/>
                <a:cs typeface="+mn-cs"/>
              </a:rPr>
              <a:t>plugins</a:t>
            </a:r>
          </a:p>
        </p:txBody>
      </p:sp>
      <p:cxnSp>
        <p:nvCxnSpPr>
          <p:cNvPr id="9" name="Straight Arrow Connector 8">
            <a:extLst>
              <a:ext uri="{FF2B5EF4-FFF2-40B4-BE49-F238E27FC236}">
                <a16:creationId xmlns:a16="http://schemas.microsoft.com/office/drawing/2014/main" id="{BFB4176C-D296-49A0-95EE-465985ECAA29}"/>
              </a:ext>
            </a:extLst>
          </p:cNvPr>
          <p:cNvCxnSpPr/>
          <p:nvPr/>
        </p:nvCxnSpPr>
        <p:spPr>
          <a:xfrm>
            <a:off x="1855124" y="283464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CFE74C-3C4F-4556-9F89-508FAE6BC070}"/>
              </a:ext>
            </a:extLst>
          </p:cNvPr>
          <p:cNvCxnSpPr>
            <a:cxnSpLocks/>
          </p:cNvCxnSpPr>
          <p:nvPr/>
        </p:nvCxnSpPr>
        <p:spPr>
          <a:xfrm>
            <a:off x="4522124" y="2834640"/>
            <a:ext cx="533400"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0C67-96CA-4F6B-87D2-9304B0C6B27C}"/>
              </a:ext>
            </a:extLst>
          </p:cNvPr>
          <p:cNvCxnSpPr/>
          <p:nvPr/>
        </p:nvCxnSpPr>
        <p:spPr>
          <a:xfrm>
            <a:off x="7112924" y="283464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B48993-D2AF-4EFD-ABCB-AEB6F7E65F21}"/>
              </a:ext>
            </a:extLst>
          </p:cNvPr>
          <p:cNvCxnSpPr/>
          <p:nvPr/>
        </p:nvCxnSpPr>
        <p:spPr>
          <a:xfrm>
            <a:off x="9703724" y="2820026"/>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D1172C-5FD8-4F21-B32A-35379E399916}"/>
              </a:ext>
            </a:extLst>
          </p:cNvPr>
          <p:cNvCxnSpPr/>
          <p:nvPr/>
        </p:nvCxnSpPr>
        <p:spPr>
          <a:xfrm>
            <a:off x="9703724" y="2820026"/>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0BEAE1-9794-499E-A591-A5B1D2273BEC}"/>
              </a:ext>
            </a:extLst>
          </p:cNvPr>
          <p:cNvCxnSpPr/>
          <p:nvPr/>
        </p:nvCxnSpPr>
        <p:spPr>
          <a:xfrm>
            <a:off x="9703724" y="3130368"/>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BCFD981-B21F-461A-8058-D07FD6421B80}"/>
              </a:ext>
            </a:extLst>
          </p:cNvPr>
          <p:cNvCxnSpPr/>
          <p:nvPr/>
        </p:nvCxnSpPr>
        <p:spPr>
          <a:xfrm>
            <a:off x="9703724" y="2515226"/>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003E0F-C178-456A-BC6A-F5856F9C429C}"/>
              </a:ext>
            </a:extLst>
          </p:cNvPr>
          <p:cNvCxnSpPr/>
          <p:nvPr/>
        </p:nvCxnSpPr>
        <p:spPr>
          <a:xfrm>
            <a:off x="1855124" y="283464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1E7B9D4-5401-4F33-9E49-18DA23584D3A}"/>
              </a:ext>
            </a:extLst>
          </p:cNvPr>
          <p:cNvCxnSpPr/>
          <p:nvPr/>
        </p:nvCxnSpPr>
        <p:spPr>
          <a:xfrm>
            <a:off x="1855124" y="3144982"/>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CAF51F-87F3-44B6-9035-8BBA286CAA03}"/>
              </a:ext>
            </a:extLst>
          </p:cNvPr>
          <p:cNvCxnSpPr/>
          <p:nvPr/>
        </p:nvCxnSpPr>
        <p:spPr>
          <a:xfrm>
            <a:off x="1855124" y="252984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540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D4787-B639-4A92-823D-C3AF7EB3C27F}"/>
              </a:ext>
            </a:extLst>
          </p:cNvPr>
          <p:cNvSpPr>
            <a:spLocks noGrp="1"/>
          </p:cNvSpPr>
          <p:nvPr>
            <p:ph type="title"/>
          </p:nvPr>
        </p:nvSpPr>
        <p:spPr/>
        <p:txBody>
          <a:bodyPr>
            <a:normAutofit/>
          </a:bodyPr>
          <a:lstStyle/>
          <a:p>
            <a:r>
              <a:rPr lang="en-US" dirty="0">
                <a:latin typeface="Arial Black" panose="020B0A04020102020204" pitchFamily="34" charset="0"/>
              </a:rPr>
              <a:t>Output Plugins</a:t>
            </a:r>
          </a:p>
        </p:txBody>
      </p:sp>
      <p:sp>
        <p:nvSpPr>
          <p:cNvPr id="6" name="Content Placeholder 5">
            <a:extLst>
              <a:ext uri="{FF2B5EF4-FFF2-40B4-BE49-F238E27FC236}">
                <a16:creationId xmlns:a16="http://schemas.microsoft.com/office/drawing/2014/main" id="{F5D0F876-020D-4F21-85AC-04B44472ADB2}"/>
              </a:ext>
            </a:extLst>
          </p:cNvPr>
          <p:cNvSpPr>
            <a:spLocks noGrp="1"/>
          </p:cNvSpPr>
          <p:nvPr>
            <p:ph idx="1"/>
          </p:nvPr>
        </p:nvSpPr>
        <p:spPr/>
        <p:txBody>
          <a:bodyPr>
            <a:normAutofit/>
          </a:bodyPr>
          <a:lstStyle/>
          <a:p>
            <a:r>
              <a:rPr lang="en-US" dirty="0"/>
              <a:t>Output steers parsed logs to multiple destinations</a:t>
            </a:r>
          </a:p>
          <a:p>
            <a:endParaRPr lang="en-US" dirty="0"/>
          </a:p>
          <a:p>
            <a:endParaRPr lang="en-US" dirty="0"/>
          </a:p>
          <a:p>
            <a:r>
              <a:rPr lang="en-US" dirty="0"/>
              <a:t>Key plugins: </a:t>
            </a:r>
          </a:p>
          <a:p>
            <a:pPr marL="457200" indent="-457200">
              <a:buFont typeface="Arial" panose="020B0604020202020204" pitchFamily="34" charset="0"/>
              <a:buChar char="•"/>
            </a:pPr>
            <a:r>
              <a:rPr lang="en-US" sz="2800" dirty="0" err="1">
                <a:latin typeface="Courier New" panose="02070309020205020404" pitchFamily="49" charset="0"/>
                <a:cs typeface="Courier New" panose="02070309020205020404" pitchFamily="49" charset="0"/>
              </a:rPr>
              <a:t>elasticsearch</a:t>
            </a:r>
            <a:r>
              <a:rPr lang="en-US" sz="2800" dirty="0"/>
              <a:t> – For storage</a:t>
            </a:r>
          </a:p>
          <a:p>
            <a:pPr marL="457200" indent="-457200">
              <a:buFont typeface="Arial" panose="020B0604020202020204" pitchFamily="34" charset="0"/>
              <a:buChar char="•"/>
            </a:pPr>
            <a:r>
              <a:rPr lang="en-US" sz="2800" dirty="0" err="1">
                <a:latin typeface="Courier New" panose="02070309020205020404" pitchFamily="49" charset="0"/>
                <a:cs typeface="Courier New" panose="02070309020205020404" pitchFamily="49" charset="0"/>
              </a:rPr>
              <a:t>stdout</a:t>
            </a:r>
            <a:r>
              <a:rPr lang="en-US" sz="2800" dirty="0"/>
              <a:t> – for debugging and development</a:t>
            </a:r>
          </a:p>
          <a:p>
            <a:pPr marL="457200" indent="-457200">
              <a:buFont typeface="Arial" panose="020B0604020202020204" pitchFamily="34" charset="0"/>
              <a:buChar char="•"/>
            </a:pPr>
            <a:r>
              <a:rPr lang="en-US" sz="2800" dirty="0"/>
              <a:t>3</a:t>
            </a:r>
            <a:r>
              <a:rPr lang="en-US" sz="2800" baseline="30000" dirty="0"/>
              <a:t>rd</a:t>
            </a:r>
            <a:r>
              <a:rPr lang="en-US" sz="2800" dirty="0"/>
              <a:t> party applications - </a:t>
            </a:r>
            <a:r>
              <a:rPr lang="en-US" sz="2800" dirty="0">
                <a:latin typeface="Courier New" panose="02070309020205020404" pitchFamily="49" charset="0"/>
                <a:cs typeface="Courier New" panose="02070309020205020404" pitchFamily="49" charset="0"/>
              </a:rPr>
              <a:t>email, </a:t>
            </a:r>
            <a:r>
              <a:rPr lang="en-US" sz="2800" dirty="0" err="1">
                <a:latin typeface="Courier New" panose="02070309020205020404" pitchFamily="49" charset="0"/>
                <a:cs typeface="Courier New" panose="02070309020205020404" pitchFamily="49" charset="0"/>
              </a:rPr>
              <a:t>irc</a:t>
            </a:r>
            <a:r>
              <a:rPr lang="en-US" sz="2800" dirty="0">
                <a:latin typeface="Courier New" panose="02070309020205020404" pitchFamily="49" charset="0"/>
                <a:cs typeface="Courier New" panose="02070309020205020404" pitchFamily="49" charset="0"/>
              </a:rPr>
              <a:t>, csv, </a:t>
            </a:r>
            <a:r>
              <a:rPr lang="en-US" sz="2800" dirty="0" err="1">
                <a:latin typeface="Courier New" panose="02070309020205020404" pitchFamily="49" charset="0"/>
                <a:cs typeface="Courier New" panose="02070309020205020404" pitchFamily="49" charset="0"/>
              </a:rPr>
              <a:t>kafka</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rabbitmq</a:t>
            </a:r>
            <a:r>
              <a:rPr lang="en-US" sz="2800" dirty="0">
                <a:latin typeface="Courier New" panose="02070309020205020404" pitchFamily="49" charset="0"/>
                <a:cs typeface="Courier New" panose="02070309020205020404" pitchFamily="49" charset="0"/>
              </a:rPr>
              <a:t>, graphite, </a:t>
            </a:r>
            <a:r>
              <a:rPr lang="en-US" sz="2800" dirty="0" err="1">
                <a:latin typeface="Courier New" panose="02070309020205020404" pitchFamily="49" charset="0"/>
                <a:cs typeface="Courier New" panose="02070309020205020404" pitchFamily="49" charset="0"/>
              </a:rPr>
              <a:t>google_cloud_storage</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jira</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nagios</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pagerduty</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sns</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tcp</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udp</a:t>
            </a:r>
            <a:endParaRPr lang="en-US" sz="2800" dirty="0">
              <a:latin typeface="Courier New" panose="02070309020205020404" pitchFamily="49" charset="0"/>
              <a:cs typeface="Courier New" panose="02070309020205020404" pitchFamily="49" charset="0"/>
            </a:endParaRPr>
          </a:p>
          <a:p>
            <a:endParaRPr lang="en-US" dirty="0"/>
          </a:p>
        </p:txBody>
      </p:sp>
      <p:sp>
        <p:nvSpPr>
          <p:cNvPr id="4" name="Rectangle 3">
            <a:extLst>
              <a:ext uri="{FF2B5EF4-FFF2-40B4-BE49-F238E27FC236}">
                <a16:creationId xmlns:a16="http://schemas.microsoft.com/office/drawing/2014/main" id="{ACB7F5C8-35C5-4460-A925-F2DD13B08A18}"/>
              </a:ext>
            </a:extLst>
          </p:cNvPr>
          <p:cNvSpPr/>
          <p:nvPr/>
        </p:nvSpPr>
        <p:spPr>
          <a:xfrm>
            <a:off x="2540924" y="2395728"/>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i="0" u="none" strike="noStrike" kern="1200" cap="none" spc="0" normalizeH="0" baseline="0" noProof="0" dirty="0">
                <a:ln>
                  <a:noFill/>
                </a:ln>
                <a:solidFill>
                  <a:schemeClr val="tx1"/>
                </a:solidFill>
                <a:effectLst/>
                <a:uLnTx/>
                <a:uFillTx/>
                <a:latin typeface="Georgia" panose="02040502050405020303"/>
                <a:ea typeface="+mn-ea"/>
                <a:cs typeface="+mn-cs"/>
              </a:rPr>
              <a:t>Input</a:t>
            </a:r>
            <a:br>
              <a:rPr kumimoji="0" lang="en-US" sz="2800" i="0" u="none" strike="noStrike" kern="1200" cap="none" spc="0" normalizeH="0" baseline="0" noProof="0" dirty="0">
                <a:ln>
                  <a:noFill/>
                </a:ln>
                <a:solidFill>
                  <a:schemeClr val="tx1"/>
                </a:solidFill>
                <a:effectLst/>
                <a:uLnTx/>
                <a:uFillTx/>
                <a:latin typeface="Georgia" panose="02040502050405020303"/>
                <a:ea typeface="+mn-ea"/>
                <a:cs typeface="+mn-cs"/>
              </a:rPr>
            </a:br>
            <a:r>
              <a:rPr kumimoji="0" lang="en-US" sz="2800" i="0" u="none" strike="noStrike" kern="1200" cap="none" spc="0" normalizeH="0" baseline="0" noProof="0" dirty="0">
                <a:ln>
                  <a:noFill/>
                </a:ln>
                <a:solidFill>
                  <a:schemeClr val="tx1"/>
                </a:solidFill>
                <a:effectLst/>
                <a:uLnTx/>
                <a:uFillTx/>
                <a:latin typeface="Georgia" panose="02040502050405020303"/>
                <a:ea typeface="+mn-ea"/>
                <a:cs typeface="+mn-cs"/>
              </a:rPr>
              <a:t>plugins</a:t>
            </a:r>
          </a:p>
        </p:txBody>
      </p:sp>
      <p:sp>
        <p:nvSpPr>
          <p:cNvPr id="7" name="Rectangle 6">
            <a:extLst>
              <a:ext uri="{FF2B5EF4-FFF2-40B4-BE49-F238E27FC236}">
                <a16:creationId xmlns:a16="http://schemas.microsoft.com/office/drawing/2014/main" id="{DF4C8778-19AA-4AA2-838B-EC6ACADCF524}"/>
              </a:ext>
            </a:extLst>
          </p:cNvPr>
          <p:cNvSpPr/>
          <p:nvPr/>
        </p:nvSpPr>
        <p:spPr>
          <a:xfrm>
            <a:off x="5131724" y="2371720"/>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i="0" u="none" strike="noStrike" kern="1200" cap="none" spc="0" normalizeH="0" baseline="0" noProof="0" dirty="0">
                <a:ln>
                  <a:noFill/>
                </a:ln>
                <a:solidFill>
                  <a:schemeClr val="tx1"/>
                </a:solidFill>
                <a:effectLst/>
                <a:uLnTx/>
                <a:uFillTx/>
                <a:latin typeface="Georgia" panose="02040502050405020303"/>
                <a:ea typeface="+mn-ea"/>
                <a:cs typeface="+mn-cs"/>
              </a:rPr>
              <a:t>Filter</a:t>
            </a:r>
            <a:br>
              <a:rPr kumimoji="0" lang="en-US" sz="2800" i="0" u="none" strike="noStrike" kern="1200" cap="none" spc="0" normalizeH="0" baseline="0" noProof="0" dirty="0">
                <a:ln>
                  <a:noFill/>
                </a:ln>
                <a:solidFill>
                  <a:schemeClr val="tx1"/>
                </a:solidFill>
                <a:effectLst/>
                <a:uLnTx/>
                <a:uFillTx/>
                <a:latin typeface="Georgia" panose="02040502050405020303"/>
                <a:ea typeface="+mn-ea"/>
                <a:cs typeface="+mn-cs"/>
              </a:rPr>
            </a:br>
            <a:r>
              <a:rPr kumimoji="0" lang="en-US" sz="2800" i="0" u="none" strike="noStrike" kern="1200" cap="none" spc="0" normalizeH="0" baseline="0" noProof="0" dirty="0">
                <a:ln>
                  <a:noFill/>
                </a:ln>
                <a:solidFill>
                  <a:schemeClr val="tx1"/>
                </a:solidFill>
                <a:effectLst/>
                <a:uLnTx/>
                <a:uFillTx/>
                <a:latin typeface="Georgia" panose="02040502050405020303"/>
                <a:ea typeface="+mn-ea"/>
                <a:cs typeface="+mn-cs"/>
              </a:rPr>
              <a:t>plugins</a:t>
            </a:r>
          </a:p>
        </p:txBody>
      </p:sp>
      <p:sp>
        <p:nvSpPr>
          <p:cNvPr id="8" name="Rectangle 7">
            <a:extLst>
              <a:ext uri="{FF2B5EF4-FFF2-40B4-BE49-F238E27FC236}">
                <a16:creationId xmlns:a16="http://schemas.microsoft.com/office/drawing/2014/main" id="{924145BB-B9B4-456F-8F8F-8B660D148120}"/>
              </a:ext>
            </a:extLst>
          </p:cNvPr>
          <p:cNvSpPr/>
          <p:nvPr/>
        </p:nvSpPr>
        <p:spPr>
          <a:xfrm>
            <a:off x="7722524" y="2395728"/>
            <a:ext cx="18288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eorgia" panose="02040502050405020303"/>
                <a:ea typeface="+mn-ea"/>
                <a:cs typeface="+mn-cs"/>
              </a:rPr>
              <a:t>Output</a:t>
            </a:r>
            <a:br>
              <a:rPr kumimoji="0" lang="en-US" sz="2800" b="1" i="0" u="none" strike="noStrike" kern="1200" cap="none" spc="0" normalizeH="0" baseline="0" noProof="0" dirty="0">
                <a:ln>
                  <a:noFill/>
                </a:ln>
                <a:solidFill>
                  <a:srgbClr val="FF0000"/>
                </a:solidFill>
                <a:effectLst/>
                <a:uLnTx/>
                <a:uFillTx/>
                <a:latin typeface="Georgia" panose="02040502050405020303"/>
                <a:ea typeface="+mn-ea"/>
                <a:cs typeface="+mn-cs"/>
              </a:rPr>
            </a:br>
            <a:r>
              <a:rPr kumimoji="0" lang="en-US" sz="2800" b="1" i="0" u="none" strike="noStrike" kern="1200" cap="none" spc="0" normalizeH="0" baseline="0" noProof="0" dirty="0">
                <a:ln>
                  <a:noFill/>
                </a:ln>
                <a:solidFill>
                  <a:srgbClr val="FF0000"/>
                </a:solidFill>
                <a:effectLst/>
                <a:uLnTx/>
                <a:uFillTx/>
                <a:latin typeface="Georgia" panose="02040502050405020303"/>
                <a:ea typeface="+mn-ea"/>
                <a:cs typeface="+mn-cs"/>
              </a:rPr>
              <a:t>plugins</a:t>
            </a:r>
          </a:p>
        </p:txBody>
      </p:sp>
      <p:cxnSp>
        <p:nvCxnSpPr>
          <p:cNvPr id="9" name="Straight Arrow Connector 8">
            <a:extLst>
              <a:ext uri="{FF2B5EF4-FFF2-40B4-BE49-F238E27FC236}">
                <a16:creationId xmlns:a16="http://schemas.microsoft.com/office/drawing/2014/main" id="{BFB4176C-D296-49A0-95EE-465985ECAA29}"/>
              </a:ext>
            </a:extLst>
          </p:cNvPr>
          <p:cNvCxnSpPr/>
          <p:nvPr/>
        </p:nvCxnSpPr>
        <p:spPr>
          <a:xfrm>
            <a:off x="1855124" y="2852928"/>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CFE74C-3C4F-4556-9F89-508FAE6BC070}"/>
              </a:ext>
            </a:extLst>
          </p:cNvPr>
          <p:cNvCxnSpPr>
            <a:cxnSpLocks/>
          </p:cNvCxnSpPr>
          <p:nvPr/>
        </p:nvCxnSpPr>
        <p:spPr>
          <a:xfrm>
            <a:off x="4522124" y="2852928"/>
            <a:ext cx="533400"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0C67-96CA-4F6B-87D2-9304B0C6B27C}"/>
              </a:ext>
            </a:extLst>
          </p:cNvPr>
          <p:cNvCxnSpPr/>
          <p:nvPr/>
        </p:nvCxnSpPr>
        <p:spPr>
          <a:xfrm>
            <a:off x="7112924" y="2852928"/>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B48993-D2AF-4EFD-ABCB-AEB6F7E65F21}"/>
              </a:ext>
            </a:extLst>
          </p:cNvPr>
          <p:cNvCxnSpPr/>
          <p:nvPr/>
        </p:nvCxnSpPr>
        <p:spPr>
          <a:xfrm>
            <a:off x="9703724" y="2838314"/>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3C8A45-2700-493D-89BE-4F697ED62781}"/>
              </a:ext>
            </a:extLst>
          </p:cNvPr>
          <p:cNvCxnSpPr/>
          <p:nvPr/>
        </p:nvCxnSpPr>
        <p:spPr>
          <a:xfrm>
            <a:off x="9703724" y="3148656"/>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05C5C1-781B-4929-BAD5-76280EAC0E09}"/>
              </a:ext>
            </a:extLst>
          </p:cNvPr>
          <p:cNvCxnSpPr/>
          <p:nvPr/>
        </p:nvCxnSpPr>
        <p:spPr>
          <a:xfrm>
            <a:off x="9703724" y="2533514"/>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FF5AAA-10A4-4270-A5A4-A9FBF3645BAA}"/>
              </a:ext>
            </a:extLst>
          </p:cNvPr>
          <p:cNvCxnSpPr/>
          <p:nvPr/>
        </p:nvCxnSpPr>
        <p:spPr>
          <a:xfrm>
            <a:off x="1855124" y="2852928"/>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C5047CE-BB22-44C8-BEF3-E78E7D992EF0}"/>
              </a:ext>
            </a:extLst>
          </p:cNvPr>
          <p:cNvCxnSpPr/>
          <p:nvPr/>
        </p:nvCxnSpPr>
        <p:spPr>
          <a:xfrm>
            <a:off x="1855124" y="3163270"/>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1E0656E-D6C6-47DE-A70B-36855BDA984D}"/>
              </a:ext>
            </a:extLst>
          </p:cNvPr>
          <p:cNvCxnSpPr/>
          <p:nvPr/>
        </p:nvCxnSpPr>
        <p:spPr>
          <a:xfrm>
            <a:off x="1855124" y="2548128"/>
            <a:ext cx="533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306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Arial Black" panose="020B0A04020102020204" pitchFamily="34" charset="0"/>
              </a:rPr>
              <a:t>Traditional Logging - Syslog</a:t>
            </a:r>
          </a:p>
        </p:txBody>
      </p:sp>
      <p:sp>
        <p:nvSpPr>
          <p:cNvPr id="6" name="Content Placeholder 5"/>
          <p:cNvSpPr>
            <a:spLocks noGrp="1"/>
          </p:cNvSpPr>
          <p:nvPr>
            <p:ph idx="1"/>
          </p:nvPr>
        </p:nvSpPr>
        <p:spPr/>
        <p:txBody>
          <a:bodyPr>
            <a:normAutofit/>
          </a:bodyPr>
          <a:lstStyle/>
          <a:p>
            <a:pPr marL="0" indent="0">
              <a:buNone/>
            </a:pPr>
            <a:r>
              <a:rPr lang="en-US" sz="2800" b="1" dirty="0">
                <a:latin typeface="Courier New" panose="02070309020205020404" pitchFamily="49" charset="0"/>
                <a:cs typeface="Courier New" panose="02070309020205020404" pitchFamily="49" charset="0"/>
              </a:rPr>
              <a:t>&lt;81&gt;Feb  21 14:43:13 logparse sudo: </a:t>
            </a:r>
            <a:r>
              <a:rPr lang="en-US" sz="2800" b="1" dirty="0" err="1">
                <a:solidFill>
                  <a:srgbClr val="FF0000"/>
                </a:solidFill>
                <a:latin typeface="Courier New" panose="02070309020205020404" pitchFamily="49" charset="0"/>
                <a:cs typeface="Courier New" panose="02070309020205020404" pitchFamily="49" charset="0"/>
              </a:rPr>
              <a:t>jhubbard</a:t>
            </a:r>
            <a:r>
              <a:rPr lang="en-US" sz="2800" b="1" dirty="0">
                <a:solidFill>
                  <a:srgbClr val="FF0000"/>
                </a:solidFill>
                <a:latin typeface="Courier New" panose="02070309020205020404" pitchFamily="49" charset="0"/>
                <a:cs typeface="Courier New" panose="02070309020205020404" pitchFamily="49" charset="0"/>
              </a:rPr>
              <a:t> : 1 incorrect password attempt ; TTY=pts/1 ; PWD=/var/log ; USER=root ; COMMAND=/bin/su</a:t>
            </a:r>
          </a:p>
          <a:p>
            <a:endParaRPr lang="en-US" dirty="0"/>
          </a:p>
          <a:p>
            <a:endParaRPr lang="en-US" dirty="0"/>
          </a:p>
          <a:p>
            <a:endParaRPr lang="en-US" dirty="0"/>
          </a:p>
          <a:p>
            <a:endParaRPr lang="en-US" dirty="0"/>
          </a:p>
          <a:p>
            <a:br>
              <a:rPr lang="en-US" dirty="0"/>
            </a:br>
            <a:endParaRPr lang="en-US" dirty="0"/>
          </a:p>
        </p:txBody>
      </p:sp>
      <p:sp>
        <p:nvSpPr>
          <p:cNvPr id="7" name="Content Placeholder 5"/>
          <p:cNvSpPr txBox="1">
            <a:spLocks/>
          </p:cNvSpPr>
          <p:nvPr/>
        </p:nvSpPr>
        <p:spPr>
          <a:xfrm>
            <a:off x="655320" y="3638960"/>
            <a:ext cx="10881360" cy="2590800"/>
          </a:xfrm>
          <a:prstGeom prst="rect">
            <a:avLst/>
          </a:prstGeom>
        </p:spPr>
        <p:txBody>
          <a:bodyPr vert="horz" lIns="91440" tIns="45720" rIns="91440" bIns="45720" numCol="2" rtlCol="0">
            <a:noAutofit/>
          </a:bodyPr>
          <a:lstStyle>
            <a:lvl1pPr marL="0" indent="0" algn="l" defTabSz="914400" rtl="0" eaLnBrk="1" latinLnBrk="0" hangingPunct="1">
              <a:lnSpc>
                <a:spcPct val="100000"/>
              </a:lnSpc>
              <a:spcBef>
                <a:spcPts val="1000"/>
              </a:spcBef>
              <a:buFont typeface="Arial"/>
              <a:buNone/>
              <a:defRPr sz="3200" kern="1200">
                <a:solidFill>
                  <a:schemeClr val="tx1"/>
                </a:solidFill>
                <a:latin typeface="+mn-lt"/>
                <a:ea typeface="+mn-ea"/>
                <a:cs typeface="+mn-cs"/>
              </a:defRPr>
            </a:lvl1pPr>
            <a:lvl2pPr marL="403225" indent="-277813" algn="l" defTabSz="914400" rtl="0" eaLnBrk="1" latinLnBrk="0" hangingPunct="1">
              <a:lnSpc>
                <a:spcPct val="10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10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10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10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b="1" dirty="0"/>
              <a:t>PRI = </a:t>
            </a:r>
            <a:r>
              <a:rPr lang="en-US" dirty="0"/>
              <a:t>&lt;81&gt;</a:t>
            </a:r>
          </a:p>
          <a:p>
            <a:pPr fontAlgn="auto">
              <a:spcAft>
                <a:spcPts val="0"/>
              </a:spcAft>
            </a:pPr>
            <a:r>
              <a:rPr lang="en-US" b="1" dirty="0"/>
              <a:t>Time/date =</a:t>
            </a:r>
            <a:r>
              <a:rPr lang="en-US" dirty="0"/>
              <a:t> Jan 4 14:43:13</a:t>
            </a:r>
          </a:p>
          <a:p>
            <a:pPr fontAlgn="auto">
              <a:spcAft>
                <a:spcPts val="0"/>
              </a:spcAft>
            </a:pPr>
            <a:r>
              <a:rPr lang="en-US" b="1" dirty="0"/>
              <a:t>Source host = </a:t>
            </a:r>
            <a:r>
              <a:rPr lang="en-US" dirty="0"/>
              <a:t>logparse</a:t>
            </a:r>
          </a:p>
          <a:p>
            <a:pPr fontAlgn="auto">
              <a:spcAft>
                <a:spcPts val="0"/>
              </a:spcAft>
            </a:pPr>
            <a:r>
              <a:rPr lang="en-US" b="1" dirty="0"/>
              <a:t>Source process =</a:t>
            </a:r>
            <a:r>
              <a:rPr lang="en-US" dirty="0"/>
              <a:t> sudo</a:t>
            </a:r>
          </a:p>
          <a:p>
            <a:pPr fontAlgn="auto">
              <a:spcAft>
                <a:spcPts val="0"/>
              </a:spcAft>
            </a:pPr>
            <a:r>
              <a:rPr lang="en-US" b="1" dirty="0">
                <a:solidFill>
                  <a:srgbClr val="FF0000"/>
                </a:solidFill>
              </a:rPr>
              <a:t>Message =</a:t>
            </a:r>
            <a:r>
              <a:rPr lang="en-US" dirty="0">
                <a:solidFill>
                  <a:srgbClr val="FF0000"/>
                </a:solidFill>
              </a:rPr>
              <a:t> </a:t>
            </a:r>
            <a:r>
              <a:rPr lang="en-US" dirty="0" err="1">
                <a:solidFill>
                  <a:srgbClr val="FF0000"/>
                </a:solidFill>
              </a:rPr>
              <a:t>jhubbard</a:t>
            </a:r>
            <a:r>
              <a:rPr lang="en-US" dirty="0">
                <a:solidFill>
                  <a:srgbClr val="FF0000"/>
                </a:solidFill>
              </a:rPr>
              <a:t> : 1 incorrect password attempt ; TTY=pts/1 ; PWD=/var/log ; USER=root ; COMMAND=/bin/su</a:t>
            </a:r>
          </a:p>
        </p:txBody>
      </p:sp>
    </p:spTree>
    <p:extLst>
      <p:ext uri="{BB962C8B-B14F-4D97-AF65-F5344CB8AC3E}">
        <p14:creationId xmlns:p14="http://schemas.microsoft.com/office/powerpoint/2010/main" val="2053848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5947-817D-412F-BE7A-FEC4788F966F}"/>
              </a:ext>
            </a:extLst>
          </p:cNvPr>
          <p:cNvSpPr>
            <a:spLocks noGrp="1"/>
          </p:cNvSpPr>
          <p:nvPr>
            <p:ph type="title"/>
          </p:nvPr>
        </p:nvSpPr>
        <p:spPr/>
        <p:txBody>
          <a:bodyPr>
            <a:normAutofit/>
          </a:bodyPr>
          <a:lstStyle/>
          <a:p>
            <a:r>
              <a:rPr lang="en-US" dirty="0">
                <a:latin typeface="Arial Black" panose="020B0A04020102020204" pitchFamily="34" charset="0"/>
              </a:rPr>
              <a:t>The Problems With Syslog</a:t>
            </a:r>
          </a:p>
        </p:txBody>
      </p:sp>
      <p:sp>
        <p:nvSpPr>
          <p:cNvPr id="3" name="Content Placeholder 2">
            <a:extLst>
              <a:ext uri="{FF2B5EF4-FFF2-40B4-BE49-F238E27FC236}">
                <a16:creationId xmlns:a16="http://schemas.microsoft.com/office/drawing/2014/main" id="{16B236DF-59E7-4F2D-B6E2-2D1435328913}"/>
              </a:ext>
            </a:extLst>
          </p:cNvPr>
          <p:cNvSpPr>
            <a:spLocks noGrp="1"/>
          </p:cNvSpPr>
          <p:nvPr>
            <p:ph idx="1"/>
          </p:nvPr>
        </p:nvSpPr>
        <p:spPr/>
        <p:txBody>
          <a:bodyPr>
            <a:normAutofit/>
          </a:bodyPr>
          <a:lstStyle/>
          <a:p>
            <a:r>
              <a:rPr lang="en-US" b="1" dirty="0"/>
              <a:t>Unstructured syslog is the worst</a:t>
            </a:r>
          </a:p>
          <a:p>
            <a:pPr lvl="1"/>
            <a:r>
              <a:rPr lang="en-US" dirty="0"/>
              <a:t>Wrong regex? No parsing</a:t>
            </a:r>
          </a:p>
          <a:p>
            <a:pPr lvl="1"/>
            <a:r>
              <a:rPr lang="en-US" dirty="0"/>
              <a:t>No pre-made regex? No parsing</a:t>
            </a:r>
          </a:p>
          <a:p>
            <a:pPr lvl="1"/>
            <a:r>
              <a:rPr lang="en-US" dirty="0"/>
              <a:t>Poor regex? Poor performance = Low EPS</a:t>
            </a:r>
          </a:p>
          <a:p>
            <a:pPr lvl="1"/>
            <a:r>
              <a:rPr lang="en-US" b="1" dirty="0"/>
              <a:t>Unparsed logs means your analytics don't work!</a:t>
            </a:r>
          </a:p>
          <a:p>
            <a:r>
              <a:rPr lang="en-US" b="1" u="sng" dirty="0"/>
              <a:t>Grok</a:t>
            </a:r>
            <a:r>
              <a:rPr lang="en-US" dirty="0"/>
              <a:t> plugin in Logstash eases pain of writing statements</a:t>
            </a:r>
          </a:p>
          <a:p>
            <a:pPr lvl="1"/>
            <a:r>
              <a:rPr lang="en-US" dirty="0"/>
              <a:t>Gives pre-made </a:t>
            </a:r>
            <a:r>
              <a:rPr lang="en-US" dirty="0" err="1"/>
              <a:t>regexs</a:t>
            </a:r>
            <a:r>
              <a:rPr lang="en-US" dirty="0"/>
              <a:t> a name</a:t>
            </a:r>
          </a:p>
          <a:p>
            <a:pPr lvl="1"/>
            <a:r>
              <a:rPr lang="en-US" dirty="0"/>
              <a:t>Use the name, statement becomes readable and dependable</a:t>
            </a:r>
          </a:p>
          <a:p>
            <a:r>
              <a:rPr lang="en-US" dirty="0"/>
              <a:t>Ideally </a:t>
            </a:r>
            <a:r>
              <a:rPr lang="en-US" b="1" dirty="0"/>
              <a:t>new log formats</a:t>
            </a:r>
            <a:r>
              <a:rPr lang="en-US" dirty="0"/>
              <a:t> should be used when available</a:t>
            </a:r>
          </a:p>
        </p:txBody>
      </p:sp>
    </p:spTree>
    <p:extLst>
      <p:ext uri="{BB962C8B-B14F-4D97-AF65-F5344CB8AC3E}">
        <p14:creationId xmlns:p14="http://schemas.microsoft.com/office/powerpoint/2010/main" val="3674891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E1E5B3-46F3-49F7-B35A-A417D6BC1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113" y="2219498"/>
            <a:ext cx="3143592" cy="3952702"/>
          </a:xfrm>
          <a:prstGeom prst="rect">
            <a:avLst/>
          </a:prstGeom>
        </p:spPr>
      </p:pic>
      <p:sp>
        <p:nvSpPr>
          <p:cNvPr id="5" name="Title 4">
            <a:extLst>
              <a:ext uri="{FF2B5EF4-FFF2-40B4-BE49-F238E27FC236}">
                <a16:creationId xmlns:a16="http://schemas.microsoft.com/office/drawing/2014/main" id="{12B539A4-88EA-4A78-9B0B-1A783A651324}"/>
              </a:ext>
            </a:extLst>
          </p:cNvPr>
          <p:cNvSpPr>
            <a:spLocks noGrp="1"/>
          </p:cNvSpPr>
          <p:nvPr>
            <p:ph type="title"/>
          </p:nvPr>
        </p:nvSpPr>
        <p:spPr/>
        <p:txBody>
          <a:bodyPr>
            <a:normAutofit/>
          </a:bodyPr>
          <a:lstStyle/>
          <a:p>
            <a:r>
              <a:rPr lang="en-US" dirty="0">
                <a:latin typeface="Arial Black" panose="020B0A04020102020204" pitchFamily="34" charset="0"/>
              </a:rPr>
              <a:t>Log Standardization</a:t>
            </a:r>
          </a:p>
        </p:txBody>
      </p:sp>
      <p:sp>
        <p:nvSpPr>
          <p:cNvPr id="6" name="Content Placeholder 5">
            <a:extLst>
              <a:ext uri="{FF2B5EF4-FFF2-40B4-BE49-F238E27FC236}">
                <a16:creationId xmlns:a16="http://schemas.microsoft.com/office/drawing/2014/main" id="{A66B21BC-AE63-4DD1-9D3F-AD2B86A8078B}"/>
              </a:ext>
            </a:extLst>
          </p:cNvPr>
          <p:cNvSpPr>
            <a:spLocks noGrp="1"/>
          </p:cNvSpPr>
          <p:nvPr>
            <p:ph idx="1"/>
          </p:nvPr>
        </p:nvSpPr>
        <p:spPr/>
        <p:txBody>
          <a:bodyPr>
            <a:normAutofit/>
          </a:bodyPr>
          <a:lstStyle/>
          <a:p>
            <a:pPr marL="0" indent="0">
              <a:buNone/>
            </a:pPr>
            <a:r>
              <a:rPr lang="en-US" sz="3200" dirty="0"/>
              <a:t>Better log formats are becoming more prevalent</a:t>
            </a:r>
          </a:p>
          <a:p>
            <a:r>
              <a:rPr lang="en-US" sz="3200" b="1" dirty="0"/>
              <a:t>Comma Separated Values </a:t>
            </a:r>
            <a:r>
              <a:rPr lang="en-US" sz="3200" dirty="0"/>
              <a:t>(CSV)</a:t>
            </a:r>
          </a:p>
          <a:p>
            <a:r>
              <a:rPr lang="en-US" sz="3200" b="1" dirty="0"/>
              <a:t>Key-Value </a:t>
            </a:r>
            <a:r>
              <a:rPr lang="en-US" sz="3200" dirty="0"/>
              <a:t>pairs (KV)</a:t>
            </a:r>
          </a:p>
          <a:p>
            <a:r>
              <a:rPr lang="en-US" sz="3200" b="1" dirty="0"/>
              <a:t>JavaScript Object Notation </a:t>
            </a:r>
            <a:r>
              <a:rPr lang="en-US" sz="3200" dirty="0"/>
              <a:t>(JSON)</a:t>
            </a:r>
          </a:p>
          <a:p>
            <a:endParaRPr lang="en-US" sz="3200" dirty="0"/>
          </a:p>
          <a:p>
            <a:pPr marL="0" indent="0">
              <a:buNone/>
            </a:pPr>
            <a:r>
              <a:rPr lang="en-US" sz="3200" dirty="0"/>
              <a:t>Logstash has plugins for these log formats</a:t>
            </a:r>
          </a:p>
          <a:p>
            <a:r>
              <a:rPr lang="en-US" sz="3200" dirty="0">
                <a:latin typeface="Courier New" panose="02070309020205020404" pitchFamily="49" charset="0"/>
                <a:cs typeface="Courier New" panose="02070309020205020404" pitchFamily="49" charset="0"/>
              </a:rPr>
              <a:t>csv</a:t>
            </a:r>
            <a:r>
              <a:rPr lang="en-US" sz="3200" dirty="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kv</a:t>
            </a:r>
            <a:r>
              <a:rPr lang="en-US" sz="3200" dirty="0">
                <a:cs typeface="Courier New" panose="02070309020205020404" pitchFamily="49" charset="0"/>
              </a:rPr>
              <a:t>, and</a:t>
            </a:r>
            <a:r>
              <a:rPr lang="en-US" sz="3200" dirty="0">
                <a:latin typeface="Courier New" panose="02070309020205020404" pitchFamily="49" charset="0"/>
                <a:cs typeface="Courier New" panose="02070309020205020404" pitchFamily="49" charset="0"/>
              </a:rPr>
              <a:t> json</a:t>
            </a:r>
          </a:p>
        </p:txBody>
      </p:sp>
    </p:spTree>
    <p:extLst>
      <p:ext uri="{BB962C8B-B14F-4D97-AF65-F5344CB8AC3E}">
        <p14:creationId xmlns:p14="http://schemas.microsoft.com/office/powerpoint/2010/main" val="1902773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2D4736-5EBF-4E20-8D41-9DF3CD5B65E2}"/>
              </a:ext>
            </a:extLst>
          </p:cNvPr>
          <p:cNvSpPr>
            <a:spLocks noGrp="1"/>
          </p:cNvSpPr>
          <p:nvPr>
            <p:ph type="title"/>
          </p:nvPr>
        </p:nvSpPr>
        <p:spPr/>
        <p:txBody>
          <a:bodyPr>
            <a:normAutofit/>
          </a:bodyPr>
          <a:lstStyle/>
          <a:p>
            <a:r>
              <a:rPr lang="en-US" dirty="0">
                <a:latin typeface="Arial Black" panose="020B0A04020102020204" pitchFamily="34" charset="0"/>
                <a:cs typeface="Courier New" panose="02070309020205020404" pitchFamily="49" charset="0"/>
              </a:rPr>
              <a:t>csv</a:t>
            </a:r>
            <a:r>
              <a:rPr lang="en-US" dirty="0">
                <a:latin typeface="Arial Black" panose="020B0A04020102020204" pitchFamily="34" charset="0"/>
              </a:rPr>
              <a:t> - Filter Plugin</a:t>
            </a:r>
          </a:p>
        </p:txBody>
      </p:sp>
      <p:sp>
        <p:nvSpPr>
          <p:cNvPr id="8" name="Content Placeholder 7">
            <a:extLst>
              <a:ext uri="{FF2B5EF4-FFF2-40B4-BE49-F238E27FC236}">
                <a16:creationId xmlns:a16="http://schemas.microsoft.com/office/drawing/2014/main" id="{CAD65FF0-DCBC-4A46-B050-4AC12D58371F}"/>
              </a:ext>
            </a:extLst>
          </p:cNvPr>
          <p:cNvSpPr>
            <a:spLocks noGrp="1"/>
          </p:cNvSpPr>
          <p:nvPr>
            <p:ph idx="1"/>
          </p:nvPr>
        </p:nvSpPr>
        <p:spPr/>
        <p:txBody>
          <a:bodyPr/>
          <a:lstStyle/>
          <a:p>
            <a:pPr marL="0" indent="0">
              <a:buNone/>
            </a:pPr>
            <a:r>
              <a:rPr lang="en-US" dirty="0"/>
              <a:t>Delimited values can be automatically extracted</a:t>
            </a:r>
          </a:p>
          <a:p>
            <a:endParaRPr lang="en-US" sz="2400" dirty="0"/>
          </a:p>
          <a:p>
            <a:endParaRPr lang="en-US" sz="2000" dirty="0"/>
          </a:p>
          <a:p>
            <a:endParaRPr lang="en-US" sz="800" dirty="0"/>
          </a:p>
          <a:p>
            <a:endParaRPr lang="en-US" sz="2800" dirty="0"/>
          </a:p>
          <a:p>
            <a:pPr marL="0" indent="0">
              <a:spcBef>
                <a:spcPts val="0"/>
              </a:spcBef>
              <a:buNone/>
            </a:pPr>
            <a:r>
              <a:rPr lang="en-US" dirty="0">
                <a:solidFill>
                  <a:schemeClr val="accent4">
                    <a:lumMod val="50000"/>
                  </a:schemeClr>
                </a:solidFill>
                <a:latin typeface="Courier New" panose="02070309020205020404" pitchFamily="49" charset="0"/>
                <a:cs typeface="Courier New" panose="02070309020205020404" pitchFamily="49" charset="0"/>
              </a:rPr>
              <a:t>csv</a:t>
            </a:r>
            <a:r>
              <a:rPr lang="en-US" dirty="0">
                <a:latin typeface="Courier New" panose="02070309020205020404" pitchFamily="49" charset="0"/>
                <a:cs typeface="Courier New" panose="02070309020205020404" pitchFamily="49" charset="0"/>
              </a:rPr>
              <a:t> {</a:t>
            </a:r>
          </a:p>
          <a:p>
            <a:pPr marL="0" indent="0">
              <a:spcBef>
                <a:spcPts val="0"/>
              </a:spcBef>
              <a:buNone/>
            </a:pPr>
            <a:r>
              <a:rPr lang="en-US" dirty="0">
                <a:solidFill>
                  <a:schemeClr val="accent5">
                    <a:lumMod val="50000"/>
                  </a:schemeClr>
                </a:solidFill>
                <a:latin typeface="Courier New" panose="02070309020205020404" pitchFamily="49" charset="0"/>
                <a:cs typeface="Courier New" panose="02070309020205020404" pitchFamily="49" charset="0"/>
              </a:rPr>
              <a:t>	columns</a:t>
            </a:r>
            <a:r>
              <a:rPr lang="en-US" dirty="0">
                <a:latin typeface="Courier New" panose="02070309020205020404" pitchFamily="49" charset="0"/>
                <a:cs typeface="Courier New" panose="02070309020205020404" pitchFamily="49" charset="0"/>
              </a:rPr>
              <a:t> =&gt; ["</a:t>
            </a:r>
            <a:r>
              <a:rPr lang="en-US" dirty="0">
                <a:highlight>
                  <a:srgbClr val="FFFF00"/>
                </a:highlight>
                <a:latin typeface="Courier New" panose="02070309020205020404" pitchFamily="49" charset="0"/>
                <a:cs typeface="Courier New" panose="02070309020205020404" pitchFamily="49" charset="0"/>
              </a:rPr>
              <a:t>src_</a:t>
            </a:r>
            <a:r>
              <a:rPr lang="en-US" dirty="0" err="1">
                <a:highlight>
                  <a:srgbClr val="FFFF00"/>
                </a:highlight>
                <a:latin typeface="Courier New" panose="02070309020205020404" pitchFamily="49" charset="0"/>
                <a:cs typeface="Courier New" panose="02070309020205020404" pitchFamily="49" charset="0"/>
              </a:rPr>
              <a:t>ip</a:t>
            </a:r>
            <a:r>
              <a:rPr lang="en-US" dirty="0">
                <a:latin typeface="Courier New" panose="02070309020205020404" pitchFamily="49" charset="0"/>
                <a:cs typeface="Courier New" panose="02070309020205020404" pitchFamily="49" charset="0"/>
              </a:rPr>
              <a:t>","</a:t>
            </a:r>
            <a:r>
              <a:rPr lang="en-US" dirty="0">
                <a:highlight>
                  <a:srgbClr val="00FF00"/>
                </a:highlight>
                <a:latin typeface="Courier New" panose="02070309020205020404" pitchFamily="49" charset="0"/>
                <a:cs typeface="Courier New" panose="02070309020205020404" pitchFamily="49" charset="0"/>
              </a:rPr>
              <a:t>src_port</a:t>
            </a:r>
            <a:r>
              <a:rPr lang="en-US" dirty="0">
                <a:latin typeface="Courier New" panose="02070309020205020404" pitchFamily="49" charset="0"/>
                <a:cs typeface="Courier New" panose="02070309020205020404" pitchFamily="49" charset="0"/>
              </a:rPr>
              <a:t>","</a:t>
            </a:r>
            <a:r>
              <a:rPr lang="en-US" dirty="0" err="1">
                <a:highlight>
                  <a:srgbClr val="00FFFF"/>
                </a:highlight>
                <a:latin typeface="Courier New" panose="02070309020205020404" pitchFamily="49" charset="0"/>
                <a:cs typeface="Courier New" panose="02070309020205020404" pitchFamily="49" charset="0"/>
              </a:rPr>
              <a:t>dst_ip</a:t>
            </a:r>
            <a:r>
              <a:rPr lang="en-US" dirty="0">
                <a:latin typeface="Courier New" panose="02070309020205020404" pitchFamily="49" charset="0"/>
                <a:cs typeface="Courier New" panose="02070309020205020404" pitchFamily="49" charset="0"/>
              </a:rPr>
              <a:t>", "</a:t>
            </a:r>
            <a:r>
              <a:rPr lang="en-US" dirty="0">
                <a:highlight>
                  <a:srgbClr val="FF00FF"/>
                </a:highlight>
                <a:latin typeface="Courier New" panose="02070309020205020404" pitchFamily="49" charset="0"/>
                <a:cs typeface="Courier New" panose="02070309020205020404" pitchFamily="49" charset="0"/>
              </a:rPr>
              <a:t>method</a:t>
            </a:r>
            <a:r>
              <a:rPr lang="en-US" dirty="0">
                <a:latin typeface="Courier New" panose="02070309020205020404" pitchFamily="49" charset="0"/>
                <a:cs typeface="Courier New" panose="02070309020205020404" pitchFamily="49" charset="0"/>
              </a:rPr>
              <a:t>","</a:t>
            </a:r>
            <a:r>
              <a:rPr lang="en-US" dirty="0">
                <a:highlight>
                  <a:srgbClr val="FF0000"/>
                </a:highlight>
                <a:latin typeface="Courier New" panose="02070309020205020404" pitchFamily="49" charset="0"/>
                <a:cs typeface="Courier New" panose="02070309020205020404" pitchFamily="49" charset="0"/>
              </a:rPr>
              <a:t>virtual_host</a:t>
            </a:r>
            <a:r>
              <a:rPr lang="en-US" dirty="0">
                <a:latin typeface="Courier New" panose="02070309020205020404" pitchFamily="49" charset="0"/>
                <a:cs typeface="Courier New" panose="02070309020205020404" pitchFamily="49" charset="0"/>
              </a:rPr>
              <a:t>","</a:t>
            </a:r>
            <a:r>
              <a:rPr lang="en-US" dirty="0" err="1">
                <a:highlight>
                  <a:srgbClr val="008080"/>
                </a:highlight>
                <a:latin typeface="Courier New" panose="02070309020205020404" pitchFamily="49" charset="0"/>
                <a:cs typeface="Courier New" panose="02070309020205020404" pitchFamily="49" charset="0"/>
              </a:rPr>
              <a:t>uri</a:t>
            </a:r>
            <a:r>
              <a:rPr lang="en-US" dirty="0">
                <a:latin typeface="Courier New" panose="02070309020205020404" pitchFamily="49" charset="0"/>
                <a:cs typeface="Courier New" panose="02070309020205020404" pitchFamily="49" charset="0"/>
              </a:rPr>
              <a:t>"]</a:t>
            </a:r>
          </a:p>
          <a:p>
            <a:pPr marL="0" indent="0">
              <a:spcBef>
                <a:spcPts val="0"/>
              </a:spcBef>
              <a:buNone/>
            </a:pPr>
            <a:r>
              <a:rPr lang="en-US" dirty="0">
                <a:latin typeface="Courier New" panose="02070309020205020404" pitchFamily="49" charset="0"/>
                <a:cs typeface="Courier New" panose="02070309020205020404" pitchFamily="49" charset="0"/>
              </a:rPr>
              <a:t>}</a:t>
            </a:r>
          </a:p>
          <a:p>
            <a:endParaRPr lang="en-US" dirty="0"/>
          </a:p>
        </p:txBody>
      </p:sp>
      <p:sp>
        <p:nvSpPr>
          <p:cNvPr id="2" name="TextBox 1">
            <a:extLst>
              <a:ext uri="{FF2B5EF4-FFF2-40B4-BE49-F238E27FC236}">
                <a16:creationId xmlns:a16="http://schemas.microsoft.com/office/drawing/2014/main" id="{535470AC-0468-4DD7-8898-E8DA04C30ACD}"/>
              </a:ext>
            </a:extLst>
          </p:cNvPr>
          <p:cNvSpPr txBox="1"/>
          <p:nvPr/>
        </p:nvSpPr>
        <p:spPr>
          <a:xfrm>
            <a:off x="960120" y="2423160"/>
            <a:ext cx="8829502" cy="1077218"/>
          </a:xfrm>
          <a:prstGeom prst="rect">
            <a:avLst/>
          </a:prstGeom>
          <a:noFill/>
          <a:ln>
            <a:solidFill>
              <a:schemeClr val="tx1"/>
            </a:solidFill>
          </a:ln>
        </p:spPr>
        <p:txBody>
          <a:bodyPr wrap="square" rtlCol="0">
            <a:spAutoFit/>
          </a:bodyPr>
          <a:lstStyle/>
          <a:p>
            <a:r>
              <a:rPr lang="en-US" sz="3200" dirty="0">
                <a:latin typeface="Courier New" panose="02070309020205020404" pitchFamily="49" charset="0"/>
                <a:cs typeface="Courier New" panose="02070309020205020404" pitchFamily="49" charset="0"/>
              </a:rPr>
              <a:t>"</a:t>
            </a:r>
            <a:r>
              <a:rPr lang="en-US" sz="3200" dirty="0">
                <a:highlight>
                  <a:srgbClr val="FFFF00"/>
                </a:highlight>
                <a:latin typeface="Courier New" panose="02070309020205020404" pitchFamily="49" charset="0"/>
                <a:cs typeface="Courier New" panose="02070309020205020404" pitchFamily="49" charset="0"/>
              </a:rPr>
              <a:t>10.4.55.1</a:t>
            </a:r>
            <a:r>
              <a:rPr lang="en-US" sz="3200" dirty="0">
                <a:latin typeface="Courier New" panose="02070309020205020404" pitchFamily="49" charset="0"/>
                <a:cs typeface="Courier New" panose="02070309020205020404" pitchFamily="49" charset="0"/>
              </a:rPr>
              <a:t>","</a:t>
            </a:r>
            <a:r>
              <a:rPr lang="en-US" sz="3200" dirty="0">
                <a:highlight>
                  <a:srgbClr val="00FF00"/>
                </a:highlight>
                <a:latin typeface="Courier New" panose="02070309020205020404" pitchFamily="49" charset="0"/>
                <a:cs typeface="Courier New" panose="02070309020205020404" pitchFamily="49" charset="0"/>
              </a:rPr>
              <a:t>50001</a:t>
            </a:r>
            <a:r>
              <a:rPr lang="en-US" sz="3200" dirty="0">
                <a:latin typeface="Courier New" panose="02070309020205020404" pitchFamily="49" charset="0"/>
                <a:cs typeface="Courier New" panose="02070309020205020404" pitchFamily="49" charset="0"/>
              </a:rPr>
              <a:t>","</a:t>
            </a:r>
            <a:r>
              <a:rPr lang="en-US" sz="3200" dirty="0">
                <a:highlight>
                  <a:srgbClr val="00FFFF"/>
                </a:highlight>
                <a:latin typeface="Courier New" panose="02070309020205020404" pitchFamily="49" charset="0"/>
                <a:cs typeface="Courier New" panose="02070309020205020404" pitchFamily="49" charset="0"/>
              </a:rPr>
              <a:t>8.8.8.8</a:t>
            </a:r>
            <a:r>
              <a:rPr lang="en-US" sz="3200" dirty="0">
                <a:latin typeface="Courier New" panose="02070309020205020404" pitchFamily="49" charset="0"/>
                <a:cs typeface="Courier New" panose="02070309020205020404" pitchFamily="49" charset="0"/>
              </a:rPr>
              <a:t>","</a:t>
            </a:r>
            <a:r>
              <a:rPr lang="en-US" sz="3200" dirty="0">
                <a:highlight>
                  <a:srgbClr val="FF00FF"/>
                </a:highlight>
                <a:latin typeface="Courier New" panose="02070309020205020404" pitchFamily="49" charset="0"/>
                <a:cs typeface="Courier New" panose="02070309020205020404" pitchFamily="49" charset="0"/>
              </a:rPr>
              <a:t>GET</a:t>
            </a:r>
            <a:r>
              <a:rPr lang="en-US" sz="3200" dirty="0">
                <a:latin typeface="Courier New" panose="02070309020205020404" pitchFamily="49" charset="0"/>
                <a:cs typeface="Courier New" panose="02070309020205020404" pitchFamily="49" charset="0"/>
              </a:rPr>
              <a:t>","</a:t>
            </a:r>
            <a:r>
              <a:rPr lang="en-US" sz="3200" dirty="0">
                <a:highlight>
                  <a:srgbClr val="FF0000"/>
                </a:highlight>
                <a:latin typeface="Courier New" panose="02070309020205020404" pitchFamily="49" charset="0"/>
                <a:cs typeface="Courier New" panose="02070309020205020404" pitchFamily="49" charset="0"/>
              </a:rPr>
              <a:t>sec455.com</a:t>
            </a:r>
            <a:r>
              <a:rPr lang="en-US" sz="3200" dirty="0">
                <a:latin typeface="Courier New" panose="02070309020205020404" pitchFamily="49" charset="0"/>
                <a:cs typeface="Courier New" panose="02070309020205020404" pitchFamily="49" charset="0"/>
              </a:rPr>
              <a:t>","</a:t>
            </a:r>
            <a:r>
              <a:rPr lang="en-US" sz="3200" dirty="0">
                <a:highlight>
                  <a:srgbClr val="008080"/>
                </a:highlight>
                <a:latin typeface="Courier New" panose="02070309020205020404" pitchFamily="49" charset="0"/>
                <a:cs typeface="Courier New" panose="02070309020205020404" pitchFamily="49" charset="0"/>
              </a:rPr>
              <a:t>/</a:t>
            </a:r>
            <a:r>
              <a:rPr lang="en-US" sz="3200" dirty="0" err="1">
                <a:highlight>
                  <a:srgbClr val="008080"/>
                </a:highlight>
                <a:latin typeface="Courier New" panose="02070309020205020404" pitchFamily="49" charset="0"/>
                <a:cs typeface="Courier New" panose="02070309020205020404" pitchFamily="49" charset="0"/>
              </a:rPr>
              <a:t>page.php</a:t>
            </a:r>
            <a:r>
              <a:rPr lang="en-US" sz="3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44977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C066B5-376D-4683-B2C4-CDD0F20A5F1D}"/>
              </a:ext>
            </a:extLst>
          </p:cNvPr>
          <p:cNvSpPr>
            <a:spLocks noGrp="1"/>
          </p:cNvSpPr>
          <p:nvPr>
            <p:ph type="title"/>
          </p:nvPr>
        </p:nvSpPr>
        <p:spPr/>
        <p:txBody>
          <a:bodyPr>
            <a:normAutofit/>
          </a:bodyPr>
          <a:lstStyle/>
          <a:p>
            <a:r>
              <a:rPr lang="en-US" dirty="0" err="1">
                <a:latin typeface="Arial Black" panose="020B0A04020102020204" pitchFamily="34" charset="0"/>
                <a:cs typeface="Courier New" panose="02070309020205020404" pitchFamily="49" charset="0"/>
              </a:rPr>
              <a:t>kv</a:t>
            </a:r>
            <a:r>
              <a:rPr lang="en-US" dirty="0">
                <a:latin typeface="Arial Black" panose="020B0A04020102020204" pitchFamily="34" charset="0"/>
              </a:rPr>
              <a:t> - Filter Plugin</a:t>
            </a:r>
          </a:p>
        </p:txBody>
      </p:sp>
      <p:sp>
        <p:nvSpPr>
          <p:cNvPr id="6" name="Content Placeholder 5">
            <a:extLst>
              <a:ext uri="{FF2B5EF4-FFF2-40B4-BE49-F238E27FC236}">
                <a16:creationId xmlns:a16="http://schemas.microsoft.com/office/drawing/2014/main" id="{BB13B4DF-8921-4F2B-B12A-C5D11EC8257A}"/>
              </a:ext>
            </a:extLst>
          </p:cNvPr>
          <p:cNvSpPr>
            <a:spLocks noGrp="1"/>
          </p:cNvSpPr>
          <p:nvPr>
            <p:ph idx="1"/>
          </p:nvPr>
        </p:nvSpPr>
        <p:spPr/>
        <p:txBody>
          <a:bodyPr>
            <a:normAutofit/>
          </a:bodyPr>
          <a:lstStyle/>
          <a:p>
            <a:pPr marL="0" indent="0">
              <a:buNone/>
            </a:pPr>
            <a:r>
              <a:rPr lang="en-US" dirty="0"/>
              <a:t>Syslog is still the most common transport method</a:t>
            </a:r>
          </a:p>
          <a:p>
            <a:r>
              <a:rPr lang="en-US" dirty="0"/>
              <a:t>Syslog </a:t>
            </a:r>
            <a:r>
              <a:rPr lang="en-US" i="1" dirty="0"/>
              <a:t>message</a:t>
            </a:r>
            <a:r>
              <a:rPr lang="en-US" dirty="0"/>
              <a:t> portion is not standardized</a:t>
            </a:r>
          </a:p>
          <a:p>
            <a:r>
              <a:rPr lang="en-US" dirty="0"/>
              <a:t>Standardization </a:t>
            </a:r>
            <a:r>
              <a:rPr lang="en-US" i="1" dirty="0"/>
              <a:t>inside </a:t>
            </a:r>
            <a:r>
              <a:rPr lang="en-US" dirty="0"/>
              <a:t>syslog message is becoming more common</a:t>
            </a:r>
          </a:p>
          <a:p>
            <a:pPr marL="0" indent="0">
              <a:buNone/>
            </a:pPr>
            <a:r>
              <a:rPr lang="en-US" b="1" dirty="0"/>
              <a:t>Example: </a:t>
            </a:r>
            <a:r>
              <a:rPr lang="en-US" dirty="0"/>
              <a:t>Firewall log message uses </a:t>
            </a:r>
            <a:r>
              <a:rPr lang="en-US" b="1" dirty="0">
                <a:highlight>
                  <a:srgbClr val="00FFFF"/>
                </a:highlight>
              </a:rPr>
              <a:t>key</a:t>
            </a:r>
            <a:r>
              <a:rPr lang="en-US" dirty="0"/>
              <a:t> : </a:t>
            </a:r>
            <a:r>
              <a:rPr lang="en-US" b="1" dirty="0">
                <a:highlight>
                  <a:srgbClr val="FF0000"/>
                </a:highlight>
              </a:rPr>
              <a:t>value</a:t>
            </a:r>
            <a:r>
              <a:rPr lang="en-US" dirty="0"/>
              <a:t> pairs</a:t>
            </a:r>
          </a:p>
          <a:p>
            <a:pPr marL="0" indent="0">
              <a:buNone/>
            </a:pPr>
            <a:r>
              <a:rPr lang="en-US" dirty="0" err="1">
                <a:solidFill>
                  <a:schemeClr val="accent4">
                    <a:lumMod val="50000"/>
                  </a:schemeClr>
                </a:solidFill>
                <a:latin typeface="Courier New" panose="02070309020205020404" pitchFamily="49" charset="0"/>
                <a:cs typeface="Courier New" panose="02070309020205020404" pitchFamily="49" charset="0"/>
              </a:rPr>
              <a:t>kv</a:t>
            </a:r>
            <a:r>
              <a:rPr lang="en-US" dirty="0">
                <a:latin typeface="Courier New" panose="02070309020205020404" pitchFamily="49" charset="0"/>
                <a:cs typeface="Courier New" panose="02070309020205020404" pitchFamily="49" charset="0"/>
              </a:rPr>
              <a:t> {</a:t>
            </a:r>
          </a:p>
          <a:p>
            <a:pPr marL="0" indent="0">
              <a:buNone/>
            </a:pPr>
            <a:r>
              <a:rPr lang="en-US" dirty="0">
                <a:solidFill>
                  <a:schemeClr val="accent5">
                    <a:lumMod val="50000"/>
                  </a:schemeClr>
                </a:solidFill>
                <a:latin typeface="Courier New" panose="02070309020205020404" pitchFamily="49" charset="0"/>
                <a:cs typeface="Courier New" panose="02070309020205020404" pitchFamily="49" charset="0"/>
              </a:rPr>
              <a:t>  </a:t>
            </a:r>
            <a:r>
              <a:rPr lang="en-US" dirty="0" err="1">
                <a:solidFill>
                  <a:schemeClr val="accent5">
                    <a:lumMod val="50000"/>
                  </a:schemeClr>
                </a:solidFill>
                <a:latin typeface="Courier New" panose="02070309020205020404" pitchFamily="49" charset="0"/>
                <a:cs typeface="Courier New" panose="02070309020205020404" pitchFamily="49" charset="0"/>
              </a:rPr>
              <a:t>value_split</a:t>
            </a:r>
            <a:r>
              <a:rPr lang="en-US" dirty="0">
                <a:latin typeface="Courier New" panose="02070309020205020404" pitchFamily="49" charset="0"/>
                <a:cs typeface="Courier New" panose="02070309020205020404" pitchFamily="49" charset="0"/>
              </a:rPr>
              <a:t> =&gt; </a:t>
            </a:r>
            <a:r>
              <a:rPr lang="en-US" dirty="0">
                <a:solidFill>
                  <a:srgbClr val="C00000"/>
                </a:solidFill>
                <a:latin typeface="Courier New" panose="02070309020205020404" pitchFamily="49" charset="0"/>
                <a:cs typeface="Courier New" panose="02070309020205020404" pitchFamily="49" charset="0"/>
              </a:rPr>
              <a:t>"="</a:t>
            </a:r>
          </a:p>
          <a:p>
            <a:pPr marL="0" indent="0">
              <a:buNone/>
            </a:pPr>
            <a:r>
              <a:rPr lang="en-US" dirty="0">
                <a:solidFill>
                  <a:schemeClr val="accent5">
                    <a:lumMod val="50000"/>
                  </a:schemeClr>
                </a:solidFill>
                <a:latin typeface="Courier New" panose="02070309020205020404" pitchFamily="49" charset="0"/>
                <a:cs typeface="Courier New" panose="02070309020205020404" pitchFamily="49" charset="0"/>
              </a:rPr>
              <a:t>  </a:t>
            </a:r>
            <a:r>
              <a:rPr lang="en-US" dirty="0" err="1">
                <a:solidFill>
                  <a:schemeClr val="accent5">
                    <a:lumMod val="50000"/>
                  </a:schemeClr>
                </a:solidFill>
                <a:latin typeface="Courier New" panose="02070309020205020404" pitchFamily="49" charset="0"/>
                <a:cs typeface="Courier New" panose="02070309020205020404" pitchFamily="49" charset="0"/>
              </a:rPr>
              <a:t>field_split</a:t>
            </a:r>
            <a:r>
              <a:rPr lang="en-US" dirty="0">
                <a:latin typeface="Courier New" panose="02070309020205020404" pitchFamily="49" charset="0"/>
                <a:cs typeface="Courier New" panose="02070309020205020404" pitchFamily="49" charset="0"/>
              </a:rPr>
              <a:t> =&gt; </a:t>
            </a:r>
            <a:r>
              <a:rPr lang="en-US" dirty="0">
                <a:solidFill>
                  <a:srgbClr val="C00000"/>
                </a:solidFill>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a:t>
            </a:r>
          </a:p>
          <a:p>
            <a:endParaRPr lang="en-US" dirty="0"/>
          </a:p>
        </p:txBody>
      </p:sp>
      <p:sp>
        <p:nvSpPr>
          <p:cNvPr id="7" name="TextBox 6">
            <a:extLst>
              <a:ext uri="{FF2B5EF4-FFF2-40B4-BE49-F238E27FC236}">
                <a16:creationId xmlns:a16="http://schemas.microsoft.com/office/drawing/2014/main" id="{EAA4AA1E-E9BD-43E4-B1F0-E94256BBF2EA}"/>
              </a:ext>
            </a:extLst>
          </p:cNvPr>
          <p:cNvSpPr txBox="1"/>
          <p:nvPr/>
        </p:nvSpPr>
        <p:spPr>
          <a:xfrm>
            <a:off x="6324600" y="4114800"/>
            <a:ext cx="5334000" cy="1815882"/>
          </a:xfrm>
          <a:prstGeom prst="rect">
            <a:avLst/>
          </a:prstGeom>
          <a:noFill/>
          <a:ln>
            <a:solidFill>
              <a:schemeClr val="tx1"/>
            </a:solidFill>
          </a:ln>
        </p:spPr>
        <p:txBody>
          <a:bodyPr wrap="square" rtlCol="0">
            <a:spAutoFit/>
          </a:bodyPr>
          <a:lstStyle/>
          <a:p>
            <a:r>
              <a:rPr lang="en-US" sz="2800" b="1" dirty="0">
                <a:latin typeface="+mn-lt"/>
              </a:rPr>
              <a:t>Example log message:</a:t>
            </a:r>
          </a:p>
          <a:p>
            <a:r>
              <a:rPr lang="en-US" sz="2800" dirty="0" err="1">
                <a:highlight>
                  <a:srgbClr val="00FFFF"/>
                </a:highlight>
                <a:latin typeface="+mn-lt"/>
              </a:rPr>
              <a:t>src_ip</a:t>
            </a:r>
            <a:r>
              <a:rPr lang="en-US" sz="2800" dirty="0">
                <a:latin typeface="+mn-lt"/>
              </a:rPr>
              <a:t>=</a:t>
            </a:r>
            <a:r>
              <a:rPr lang="en-US" sz="2800" dirty="0">
                <a:highlight>
                  <a:srgbClr val="FF0000"/>
                </a:highlight>
                <a:latin typeface="+mn-lt"/>
              </a:rPr>
              <a:t>10.0.01</a:t>
            </a:r>
            <a:r>
              <a:rPr lang="en-US" sz="2800" dirty="0">
                <a:latin typeface="+mn-lt"/>
              </a:rPr>
              <a:t>  </a:t>
            </a:r>
            <a:r>
              <a:rPr lang="en-US" sz="2800" dirty="0" err="1">
                <a:highlight>
                  <a:srgbClr val="00FFFF"/>
                </a:highlight>
                <a:latin typeface="+mn-lt"/>
              </a:rPr>
              <a:t>src_port</a:t>
            </a:r>
            <a:r>
              <a:rPr lang="en-US" sz="2800" dirty="0">
                <a:latin typeface="+mn-lt"/>
              </a:rPr>
              <a:t>=</a:t>
            </a:r>
            <a:r>
              <a:rPr lang="en-US" sz="2800" dirty="0">
                <a:highlight>
                  <a:srgbClr val="FF0000"/>
                </a:highlight>
                <a:latin typeface="+mn-lt"/>
              </a:rPr>
              <a:t>50001</a:t>
            </a:r>
          </a:p>
          <a:p>
            <a:r>
              <a:rPr lang="en-US" sz="2800" dirty="0" err="1">
                <a:highlight>
                  <a:srgbClr val="00FFFF"/>
                </a:highlight>
                <a:latin typeface="+mn-lt"/>
              </a:rPr>
              <a:t>dst_ip</a:t>
            </a:r>
            <a:r>
              <a:rPr lang="en-US" sz="2800" dirty="0">
                <a:latin typeface="+mn-lt"/>
              </a:rPr>
              <a:t>=</a:t>
            </a:r>
            <a:r>
              <a:rPr lang="en-US" sz="2800" dirty="0">
                <a:highlight>
                  <a:srgbClr val="FF0000"/>
                </a:highlight>
                <a:latin typeface="+mn-lt"/>
              </a:rPr>
              <a:t>8.8.8.8</a:t>
            </a:r>
            <a:r>
              <a:rPr lang="en-US" sz="2800" dirty="0">
                <a:latin typeface="+mn-lt"/>
              </a:rPr>
              <a:t>  </a:t>
            </a:r>
            <a:r>
              <a:rPr lang="en-US" sz="2800" dirty="0" err="1">
                <a:highlight>
                  <a:srgbClr val="00FFFF"/>
                </a:highlight>
                <a:latin typeface="+mn-lt"/>
              </a:rPr>
              <a:t>dst_port</a:t>
            </a:r>
            <a:r>
              <a:rPr lang="en-US" sz="2800" dirty="0">
                <a:latin typeface="+mn-lt"/>
              </a:rPr>
              <a:t>=</a:t>
            </a:r>
            <a:r>
              <a:rPr lang="en-US" sz="2800" dirty="0">
                <a:highlight>
                  <a:srgbClr val="FF0000"/>
                </a:highlight>
                <a:latin typeface="+mn-lt"/>
              </a:rPr>
              <a:t>53</a:t>
            </a:r>
          </a:p>
          <a:p>
            <a:r>
              <a:rPr lang="en-US" sz="2800" dirty="0" err="1">
                <a:highlight>
                  <a:srgbClr val="00FFFF"/>
                </a:highlight>
                <a:latin typeface="+mn-lt"/>
              </a:rPr>
              <a:t>policyid</a:t>
            </a:r>
            <a:r>
              <a:rPr lang="en-US" sz="2800" dirty="0">
                <a:latin typeface="+mn-lt"/>
              </a:rPr>
              <a:t>=</a:t>
            </a:r>
            <a:r>
              <a:rPr lang="en-US" sz="2800" dirty="0">
                <a:highlight>
                  <a:srgbClr val="FF0000"/>
                </a:highlight>
                <a:latin typeface="+mn-lt"/>
              </a:rPr>
              <a:t>17</a:t>
            </a:r>
            <a:r>
              <a:rPr lang="en-US" sz="2800" dirty="0">
                <a:latin typeface="+mn-lt"/>
              </a:rPr>
              <a:t> </a:t>
            </a:r>
            <a:r>
              <a:rPr lang="en-US" sz="2800" dirty="0">
                <a:highlight>
                  <a:srgbClr val="00FFFF"/>
                </a:highlight>
                <a:latin typeface="+mn-lt"/>
              </a:rPr>
              <a:t>action</a:t>
            </a:r>
            <a:r>
              <a:rPr lang="en-US" sz="2800" dirty="0">
                <a:latin typeface="+mn-lt"/>
              </a:rPr>
              <a:t>=</a:t>
            </a:r>
            <a:r>
              <a:rPr lang="en-US" sz="2800" dirty="0">
                <a:highlight>
                  <a:srgbClr val="FF0000"/>
                </a:highlight>
                <a:latin typeface="+mn-lt"/>
              </a:rPr>
              <a:t>allow</a:t>
            </a:r>
          </a:p>
        </p:txBody>
      </p:sp>
    </p:spTree>
    <p:extLst>
      <p:ext uri="{BB962C8B-B14F-4D97-AF65-F5344CB8AC3E}">
        <p14:creationId xmlns:p14="http://schemas.microsoft.com/office/powerpoint/2010/main" val="1639784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a:latin typeface="Arial Black" panose="020B0A04020102020204" pitchFamily="34" charset="0"/>
              </a:rPr>
              <a:t>kv</a:t>
            </a:r>
            <a:r>
              <a:rPr lang="en-US" dirty="0">
                <a:latin typeface="Arial Black" panose="020B0A04020102020204" pitchFamily="34" charset="0"/>
              </a:rPr>
              <a:t> + Logstash: Easing syslog pain</a:t>
            </a:r>
          </a:p>
        </p:txBody>
      </p:sp>
      <p:sp>
        <p:nvSpPr>
          <p:cNvPr id="6" name="Content Placeholder 5"/>
          <p:cNvSpPr>
            <a:spLocks noGrp="1"/>
          </p:cNvSpPr>
          <p:nvPr>
            <p:ph idx="1"/>
          </p:nvPr>
        </p:nvSpPr>
        <p:spPr>
          <a:xfrm>
            <a:off x="838200" y="1505712"/>
            <a:ext cx="10515600" cy="4671251"/>
          </a:xfrm>
        </p:spPr>
        <p:txBody>
          <a:bodyPr/>
          <a:lstStyle/>
          <a:p>
            <a:pPr marL="0" indent="0">
              <a:buNone/>
            </a:pPr>
            <a:r>
              <a:rPr lang="en-US" sz="2000" b="1" dirty="0">
                <a:solidFill>
                  <a:schemeClr val="accent1"/>
                </a:solidFill>
                <a:latin typeface="Courier New" panose="02070309020205020404" pitchFamily="49" charset="0"/>
                <a:cs typeface="Courier New" panose="02070309020205020404" pitchFamily="49" charset="0"/>
              </a:rPr>
              <a:t>&lt;81&gt;Jan  4 14:43:13 logparse sudo: </a:t>
            </a:r>
            <a:r>
              <a:rPr lang="en-US" sz="2000" b="1" dirty="0" err="1">
                <a:latin typeface="Courier New" panose="02070309020205020404" pitchFamily="49" charset="0"/>
                <a:cs typeface="Courier New" panose="02070309020205020404" pitchFamily="49" charset="0"/>
              </a:rPr>
              <a:t>jhubbard</a:t>
            </a:r>
            <a:r>
              <a:rPr lang="en-US" sz="2000" b="1" dirty="0">
                <a:latin typeface="Courier New" panose="02070309020205020404" pitchFamily="49" charset="0"/>
                <a:cs typeface="Courier New" panose="02070309020205020404" pitchFamily="49" charset="0"/>
              </a:rPr>
              <a:t> : 1 incorrect password attempt ; </a:t>
            </a:r>
            <a:r>
              <a:rPr lang="en-US" sz="2000" b="1" dirty="0">
                <a:solidFill>
                  <a:srgbClr val="00B050"/>
                </a:solidFill>
                <a:latin typeface="Courier New" panose="02070309020205020404" pitchFamily="49" charset="0"/>
                <a:cs typeface="Courier New" panose="02070309020205020404" pitchFamily="49" charset="0"/>
              </a:rPr>
              <a:t>TTY=pts/1 ; PWD=/var/log ; USER=root ; COMMAND=/bin/su</a:t>
            </a:r>
          </a:p>
          <a:p>
            <a:pPr marL="0" indent="0">
              <a:buNone/>
            </a:pPr>
            <a:endParaRPr lang="en-US" dirty="0"/>
          </a:p>
          <a:p>
            <a:pPr marL="0" indent="0">
              <a:buNone/>
            </a:pPr>
            <a:r>
              <a:rPr lang="en-US" dirty="0"/>
              <a:t>Applying Logstash config:</a:t>
            </a:r>
          </a:p>
          <a:p>
            <a:endParaRPr lang="en-US" dirty="0"/>
          </a:p>
          <a:p>
            <a:endParaRPr lang="en-US" dirty="0"/>
          </a:p>
          <a:p>
            <a:pPr marL="0" indent="0">
              <a:buNone/>
            </a:pPr>
            <a:br>
              <a:rPr lang="en-US" dirty="0"/>
            </a:br>
            <a:endParaRPr lang="en-US" dirty="0"/>
          </a:p>
        </p:txBody>
      </p:sp>
      <p:sp>
        <p:nvSpPr>
          <p:cNvPr id="2" name="Rectangle 1">
            <a:extLst>
              <a:ext uri="{FF2B5EF4-FFF2-40B4-BE49-F238E27FC236}">
                <a16:creationId xmlns:a16="http://schemas.microsoft.com/office/drawing/2014/main" id="{DF171C54-8A68-43B5-BE23-7A2A3B88BE67}"/>
              </a:ext>
            </a:extLst>
          </p:cNvPr>
          <p:cNvSpPr/>
          <p:nvPr/>
        </p:nvSpPr>
        <p:spPr>
          <a:xfrm>
            <a:off x="1130670" y="3562756"/>
            <a:ext cx="5005647" cy="2031325"/>
          </a:xfrm>
          <a:prstGeom prst="rect">
            <a:avLst/>
          </a:prstGeom>
        </p:spPr>
        <p:txBody>
          <a:bodyPr wrap="square">
            <a:spAutoFit/>
          </a:bodyPr>
          <a:lstStyle/>
          <a:p>
            <a:r>
              <a:rPr lang="en-US" dirty="0">
                <a:latin typeface="Consolas" panose="020B0609020204030204" pitchFamily="49" charset="0"/>
              </a:rPr>
              <a:t>input {</a:t>
            </a:r>
          </a:p>
          <a:p>
            <a:r>
              <a:rPr lang="en-US" dirty="0">
                <a:latin typeface="Consolas" panose="020B0609020204030204" pitchFamily="49" charset="0"/>
              </a:rPr>
              <a:t>  </a:t>
            </a:r>
            <a:r>
              <a:rPr lang="en-US" dirty="0">
                <a:solidFill>
                  <a:schemeClr val="accent1"/>
                </a:solidFill>
                <a:latin typeface="Consolas" panose="020B0609020204030204" pitchFamily="49" charset="0"/>
              </a:rPr>
              <a:t>syslog {}</a:t>
            </a:r>
          </a:p>
          <a:p>
            <a:r>
              <a:rPr lang="en-US" dirty="0">
                <a:latin typeface="Consolas" panose="020B0609020204030204" pitchFamily="49" charset="0"/>
              </a:rPr>
              <a:t>}</a:t>
            </a:r>
          </a:p>
          <a:p>
            <a:r>
              <a:rPr lang="en-US" dirty="0">
                <a:latin typeface="Consolas" panose="020B0609020204030204" pitchFamily="49" charset="0"/>
              </a:rPr>
              <a:t>filter {</a:t>
            </a:r>
          </a:p>
          <a:p>
            <a:r>
              <a:rPr lang="en-US" dirty="0">
                <a:solidFill>
                  <a:srgbClr val="00B050"/>
                </a:solidFill>
                <a:latin typeface="Consolas" panose="020B0609020204030204" pitchFamily="49" charset="0"/>
              </a:rPr>
              <a:t>  </a:t>
            </a:r>
            <a:r>
              <a:rPr lang="en-US" dirty="0" err="1">
                <a:solidFill>
                  <a:srgbClr val="00B050"/>
                </a:solidFill>
                <a:latin typeface="Consolas" panose="020B0609020204030204" pitchFamily="49" charset="0"/>
              </a:rPr>
              <a:t>kv</a:t>
            </a:r>
            <a:r>
              <a:rPr lang="en-US" dirty="0">
                <a:solidFill>
                  <a:srgbClr val="00B050"/>
                </a:solidFill>
                <a:latin typeface="Consolas" panose="020B0609020204030204" pitchFamily="49" charset="0"/>
              </a:rPr>
              <a:t> {}</a:t>
            </a:r>
          </a:p>
          <a:p>
            <a:r>
              <a:rPr lang="en-US" dirty="0">
                <a:latin typeface="Consolas" panose="020B0609020204030204" pitchFamily="49" charset="0"/>
              </a:rPr>
              <a:t>}</a:t>
            </a:r>
          </a:p>
          <a:p>
            <a:endParaRPr lang="en-US" dirty="0"/>
          </a:p>
        </p:txBody>
      </p:sp>
      <p:sp>
        <p:nvSpPr>
          <p:cNvPr id="3" name="Rectangle 2">
            <a:extLst>
              <a:ext uri="{FF2B5EF4-FFF2-40B4-BE49-F238E27FC236}">
                <a16:creationId xmlns:a16="http://schemas.microsoft.com/office/drawing/2014/main" id="{4D0DB6FD-BA75-48D8-B594-AF42011A9056}"/>
              </a:ext>
            </a:extLst>
          </p:cNvPr>
          <p:cNvSpPr/>
          <p:nvPr/>
        </p:nvSpPr>
        <p:spPr>
          <a:xfrm>
            <a:off x="5697059" y="2535961"/>
            <a:ext cx="6096000" cy="4185761"/>
          </a:xfrm>
          <a:prstGeom prst="rect">
            <a:avLst/>
          </a:prstGeom>
        </p:spPr>
        <p:txBody>
          <a:bodyPr>
            <a:spAutoFit/>
          </a:bodyPr>
          <a:lstStyle/>
          <a:p>
            <a:r>
              <a:rPr lang="en-US" sz="1400" dirty="0">
                <a:solidFill>
                  <a:schemeClr val="accent1"/>
                </a:solidFill>
                <a:latin typeface="Consolas" panose="020B0609020204030204" pitchFamily="49" charset="0"/>
              </a:rPr>
              <a:t>                "severity" =&gt; 1,</a:t>
            </a:r>
          </a:p>
          <a:p>
            <a:r>
              <a:rPr lang="en-US" sz="1400" dirty="0">
                <a:solidFill>
                  <a:schemeClr val="accent1"/>
                </a:solidFill>
                <a:latin typeface="Consolas" panose="020B0609020204030204" pitchFamily="49" charset="0"/>
              </a:rPr>
              <a:t>    "</a:t>
            </a:r>
            <a:r>
              <a:rPr lang="en-US" sz="1400" dirty="0" err="1">
                <a:solidFill>
                  <a:schemeClr val="accent1"/>
                </a:solidFill>
                <a:latin typeface="Consolas" panose="020B0609020204030204" pitchFamily="49" charset="0"/>
              </a:rPr>
              <a:t>syslog_severity_code</a:t>
            </a:r>
            <a:r>
              <a:rPr lang="en-US" sz="1400" dirty="0">
                <a:solidFill>
                  <a:schemeClr val="accent1"/>
                </a:solidFill>
                <a:latin typeface="Consolas" panose="020B0609020204030204" pitchFamily="49" charset="0"/>
              </a:rPr>
              <a:t>" =&gt; 5,</a:t>
            </a:r>
          </a:p>
          <a:p>
            <a:r>
              <a:rPr lang="en-US" sz="1400" dirty="0">
                <a:latin typeface="Consolas" panose="020B0609020204030204" pitchFamily="49" charset="0"/>
              </a:rPr>
              <a:t>         </a:t>
            </a:r>
            <a:r>
              <a:rPr lang="en-US" sz="1400" dirty="0">
                <a:solidFill>
                  <a:schemeClr val="accent1"/>
                </a:solidFill>
                <a:latin typeface="Consolas" panose="020B0609020204030204" pitchFamily="49" charset="0"/>
              </a:rPr>
              <a:t>"</a:t>
            </a:r>
            <a:r>
              <a:rPr lang="en-US" sz="1400" dirty="0" err="1">
                <a:solidFill>
                  <a:schemeClr val="accent1"/>
                </a:solidFill>
                <a:latin typeface="Consolas" panose="020B0609020204030204" pitchFamily="49" charset="0"/>
              </a:rPr>
              <a:t>syslog_facility</a:t>
            </a:r>
            <a:r>
              <a:rPr lang="en-US" sz="1400" dirty="0">
                <a:solidFill>
                  <a:schemeClr val="accent1"/>
                </a:solidFill>
                <a:latin typeface="Consolas" panose="020B0609020204030204" pitchFamily="49" charset="0"/>
              </a:rPr>
              <a:t>" =&gt; "user-level",</a:t>
            </a:r>
          </a:p>
          <a:p>
            <a:r>
              <a:rPr lang="en-US" sz="1400" dirty="0">
                <a:solidFill>
                  <a:schemeClr val="accent1"/>
                </a:solidFill>
                <a:latin typeface="Consolas" panose="020B0609020204030204" pitchFamily="49" charset="0"/>
              </a:rPr>
              <a:t>    "</a:t>
            </a:r>
            <a:r>
              <a:rPr lang="en-US" sz="1400" dirty="0" err="1">
                <a:solidFill>
                  <a:schemeClr val="accent1"/>
                </a:solidFill>
                <a:latin typeface="Consolas" panose="020B0609020204030204" pitchFamily="49" charset="0"/>
              </a:rPr>
              <a:t>syslog_facility_code</a:t>
            </a:r>
            <a:r>
              <a:rPr lang="en-US" sz="1400" dirty="0">
                <a:solidFill>
                  <a:schemeClr val="accent1"/>
                </a:solidFill>
                <a:latin typeface="Consolas" panose="020B0609020204030204" pitchFamily="49" charset="0"/>
              </a:rPr>
              <a:t>" =&gt; 1,</a:t>
            </a:r>
          </a:p>
          <a:p>
            <a:r>
              <a:rPr lang="en-US" sz="1400" dirty="0">
                <a:latin typeface="Consolas" panose="020B0609020204030204" pitchFamily="49" charset="0"/>
              </a:rPr>
              <a:t>                 </a:t>
            </a:r>
            <a:r>
              <a:rPr lang="en-US" sz="1400" dirty="0">
                <a:solidFill>
                  <a:schemeClr val="accent1"/>
                </a:solidFill>
                <a:latin typeface="Consolas" panose="020B0609020204030204" pitchFamily="49" charset="0"/>
              </a:rPr>
              <a:t>"program" =&gt; "</a:t>
            </a:r>
            <a:r>
              <a:rPr lang="en-US" sz="1400" dirty="0" err="1">
                <a:solidFill>
                  <a:schemeClr val="accent1"/>
                </a:solidFill>
                <a:latin typeface="Consolas" panose="020B0609020204030204" pitchFamily="49" charset="0"/>
              </a:rPr>
              <a:t>sudo</a:t>
            </a:r>
            <a:r>
              <a:rPr lang="en-US" sz="1400" dirty="0">
                <a:solidFill>
                  <a:schemeClr val="accent1"/>
                </a:solidFill>
                <a:latin typeface="Consolas" panose="020B0609020204030204" pitchFamily="49" charset="0"/>
              </a:rPr>
              <a:t>",</a:t>
            </a:r>
          </a:p>
          <a:p>
            <a:r>
              <a:rPr lang="en-US" sz="1400" dirty="0">
                <a:latin typeface="Consolas" panose="020B0609020204030204" pitchFamily="49" charset="0"/>
              </a:rPr>
              <a:t>                 "message" =&gt; "</a:t>
            </a:r>
            <a:r>
              <a:rPr lang="en-US" sz="1400" dirty="0" err="1">
                <a:latin typeface="Consolas" panose="020B0609020204030204" pitchFamily="49" charset="0"/>
              </a:rPr>
              <a:t>jhubbard</a:t>
            </a:r>
            <a:r>
              <a:rPr lang="en-US" sz="1400" dirty="0">
                <a:latin typeface="Consolas" panose="020B0609020204030204" pitchFamily="49" charset="0"/>
              </a:rPr>
              <a:t> : 1 incorrect password attempt ; TTY=pts/1 ; PWD=/var/log ; USER=root ; COMMAND=/bin/su\n",</a:t>
            </a:r>
          </a:p>
          <a:p>
            <a:r>
              <a:rPr lang="en-US" sz="1400" dirty="0">
                <a:latin typeface="Consolas" panose="020B0609020204030204" pitchFamily="49" charset="0"/>
              </a:rPr>
              <a:t>                </a:t>
            </a:r>
            <a:r>
              <a:rPr lang="en-US" sz="1400" dirty="0">
                <a:solidFill>
                  <a:schemeClr val="accent1"/>
                </a:solidFill>
                <a:latin typeface="Consolas" panose="020B0609020204030204" pitchFamily="49" charset="0"/>
              </a:rPr>
              <a:t>"priority" =&gt; 81,</a:t>
            </a:r>
          </a:p>
          <a:p>
            <a:r>
              <a:rPr lang="en-US" sz="1400" dirty="0">
                <a:latin typeface="Consolas" panose="020B0609020204030204" pitchFamily="49" charset="0"/>
              </a:rPr>
              <a:t>               </a:t>
            </a:r>
            <a:r>
              <a:rPr lang="en-US" sz="1400" dirty="0">
                <a:solidFill>
                  <a:schemeClr val="accent1"/>
                </a:solidFill>
                <a:latin typeface="Consolas" panose="020B0609020204030204" pitchFamily="49" charset="0"/>
              </a:rPr>
              <a:t>"</a:t>
            </a:r>
            <a:r>
              <a:rPr lang="en-US" sz="1400" dirty="0" err="1">
                <a:solidFill>
                  <a:schemeClr val="accent1"/>
                </a:solidFill>
                <a:latin typeface="Consolas" panose="020B0609020204030204" pitchFamily="49" charset="0"/>
              </a:rPr>
              <a:t>logsource</a:t>
            </a:r>
            <a:r>
              <a:rPr lang="en-US" sz="1400" dirty="0">
                <a:solidFill>
                  <a:schemeClr val="accent1"/>
                </a:solidFill>
                <a:latin typeface="Consolas" panose="020B0609020204030204" pitchFamily="49" charset="0"/>
              </a:rPr>
              <a:t>" =&gt; "</a:t>
            </a:r>
            <a:r>
              <a:rPr lang="en-US" sz="1400" dirty="0" err="1">
                <a:solidFill>
                  <a:schemeClr val="accent1"/>
                </a:solidFill>
                <a:latin typeface="Consolas" panose="020B0609020204030204" pitchFamily="49" charset="0"/>
              </a:rPr>
              <a:t>logparse</a:t>
            </a:r>
            <a:r>
              <a:rPr lang="en-US" sz="1400" dirty="0">
                <a:solidFill>
                  <a:schemeClr val="accent1"/>
                </a:solidFill>
                <a:latin typeface="Consolas" panose="020B0609020204030204" pitchFamily="49" charset="0"/>
              </a:rPr>
              <a:t>",</a:t>
            </a:r>
          </a:p>
          <a:p>
            <a:r>
              <a:rPr lang="en-US" sz="1400" dirty="0">
                <a:solidFill>
                  <a:srgbClr val="00B050"/>
                </a:solidFill>
                <a:latin typeface="Consolas" panose="020B0609020204030204" pitchFamily="49" charset="0"/>
              </a:rPr>
              <a:t>                    "USER" =&gt; "root",</a:t>
            </a:r>
          </a:p>
          <a:p>
            <a:r>
              <a:rPr lang="en-US" sz="1400" dirty="0">
                <a:solidFill>
                  <a:schemeClr val="accent1"/>
                </a:solidFill>
                <a:latin typeface="Consolas" panose="020B0609020204030204" pitchFamily="49" charset="0"/>
              </a:rPr>
              <a:t>         "</a:t>
            </a:r>
            <a:r>
              <a:rPr lang="en-US" sz="1400" dirty="0" err="1">
                <a:solidFill>
                  <a:schemeClr val="accent1"/>
                </a:solidFill>
                <a:latin typeface="Consolas" panose="020B0609020204030204" pitchFamily="49" charset="0"/>
              </a:rPr>
              <a:t>syslog_severity</a:t>
            </a:r>
            <a:r>
              <a:rPr lang="en-US" sz="1400" dirty="0">
                <a:solidFill>
                  <a:schemeClr val="accent1"/>
                </a:solidFill>
                <a:latin typeface="Consolas" panose="020B0609020204030204" pitchFamily="49" charset="0"/>
              </a:rPr>
              <a:t>" =&gt; "notice",</a:t>
            </a:r>
          </a:p>
          <a:p>
            <a:r>
              <a:rPr lang="en-US" sz="1400" dirty="0">
                <a:latin typeface="Consolas" panose="020B0609020204030204" pitchFamily="49" charset="0"/>
              </a:rPr>
              <a:t>              </a:t>
            </a:r>
            <a:r>
              <a:rPr lang="en-US" sz="1400" dirty="0">
                <a:solidFill>
                  <a:schemeClr val="accent1"/>
                </a:solidFill>
                <a:latin typeface="Consolas" panose="020B0609020204030204" pitchFamily="49" charset="0"/>
              </a:rPr>
              <a:t>"@timestamp" =&gt; 2017-01-04T19:43:13.000Z,</a:t>
            </a:r>
          </a:p>
          <a:p>
            <a:r>
              <a:rPr lang="en-US" sz="1400" dirty="0">
                <a:latin typeface="Consolas" panose="020B0609020204030204" pitchFamily="49" charset="0"/>
              </a:rPr>
              <a:t>                     </a:t>
            </a:r>
            <a:r>
              <a:rPr lang="en-US" sz="1400" dirty="0">
                <a:solidFill>
                  <a:srgbClr val="00B050"/>
                </a:solidFill>
                <a:latin typeface="Consolas" panose="020B0609020204030204" pitchFamily="49" charset="0"/>
              </a:rPr>
              <a:t>"TTY" =&gt; "pts/1",</a:t>
            </a:r>
          </a:p>
          <a:p>
            <a:r>
              <a:rPr lang="en-US" sz="1400" dirty="0">
                <a:solidFill>
                  <a:srgbClr val="00B050"/>
                </a:solidFill>
                <a:latin typeface="Consolas" panose="020B0609020204030204" pitchFamily="49" charset="0"/>
              </a:rPr>
              <a:t>                 "COMMAND" =&gt; "/bin/</a:t>
            </a:r>
            <a:r>
              <a:rPr lang="en-US" sz="1400" dirty="0" err="1">
                <a:solidFill>
                  <a:srgbClr val="00B050"/>
                </a:solidFill>
                <a:latin typeface="Consolas" panose="020B0609020204030204" pitchFamily="49" charset="0"/>
              </a:rPr>
              <a:t>su</a:t>
            </a:r>
            <a:r>
              <a:rPr lang="en-US" sz="1400" dirty="0">
                <a:solidFill>
                  <a:srgbClr val="00B050"/>
                </a:solidFill>
                <a:latin typeface="Consolas" panose="020B0609020204030204" pitchFamily="49" charset="0"/>
              </a:rPr>
              <a:t>\n",</a:t>
            </a:r>
          </a:p>
          <a:p>
            <a:r>
              <a:rPr lang="en-US" sz="1400" dirty="0">
                <a:solidFill>
                  <a:srgbClr val="00B050"/>
                </a:solidFill>
                <a:latin typeface="Consolas" panose="020B0609020204030204" pitchFamily="49" charset="0"/>
              </a:rPr>
              <a:t>                     "PWD" =&gt; "/</a:t>
            </a:r>
            <a:r>
              <a:rPr lang="en-US" sz="1400" dirty="0" err="1">
                <a:solidFill>
                  <a:srgbClr val="00B050"/>
                </a:solidFill>
                <a:latin typeface="Consolas" panose="020B0609020204030204" pitchFamily="49" charset="0"/>
              </a:rPr>
              <a:t>var</a:t>
            </a:r>
            <a:r>
              <a:rPr lang="en-US" sz="1400" dirty="0">
                <a:solidFill>
                  <a:srgbClr val="00B050"/>
                </a:solidFill>
                <a:latin typeface="Consolas" panose="020B0609020204030204" pitchFamily="49" charset="0"/>
              </a:rPr>
              <a:t>/log",</a:t>
            </a:r>
          </a:p>
          <a:p>
            <a:r>
              <a:rPr lang="en-US" sz="1400" dirty="0">
                <a:solidFill>
                  <a:schemeClr val="accent1"/>
                </a:solidFill>
                <a:latin typeface="Consolas" panose="020B0609020204030204" pitchFamily="49" charset="0"/>
              </a:rPr>
              <a:t>                "facility" =&gt; 10,</a:t>
            </a:r>
          </a:p>
          <a:p>
            <a:r>
              <a:rPr lang="en-US" sz="1400" dirty="0">
                <a:latin typeface="Consolas" panose="020B0609020204030204" pitchFamily="49" charset="0"/>
              </a:rPr>
              <a:t>          </a:t>
            </a:r>
            <a:r>
              <a:rPr lang="en-US" sz="1400" dirty="0">
                <a:solidFill>
                  <a:schemeClr val="accent1"/>
                </a:solidFill>
                <a:latin typeface="Consolas" panose="020B0609020204030204" pitchFamily="49" charset="0"/>
              </a:rPr>
              <a:t>"</a:t>
            </a:r>
            <a:r>
              <a:rPr lang="en-US" sz="1400" dirty="0" err="1">
                <a:solidFill>
                  <a:schemeClr val="accent1"/>
                </a:solidFill>
                <a:latin typeface="Consolas" panose="020B0609020204030204" pitchFamily="49" charset="0"/>
              </a:rPr>
              <a:t>severity_label</a:t>
            </a:r>
            <a:r>
              <a:rPr lang="en-US" sz="1400" dirty="0">
                <a:solidFill>
                  <a:schemeClr val="accent1"/>
                </a:solidFill>
                <a:latin typeface="Consolas" panose="020B0609020204030204" pitchFamily="49" charset="0"/>
              </a:rPr>
              <a:t>" =&gt; "Alert",</a:t>
            </a:r>
          </a:p>
          <a:p>
            <a:r>
              <a:rPr lang="en-US" sz="1400" dirty="0">
                <a:solidFill>
                  <a:schemeClr val="accent1"/>
                </a:solidFill>
                <a:latin typeface="Consolas" panose="020B0609020204030204" pitchFamily="49" charset="0"/>
              </a:rPr>
              <a:t>"</a:t>
            </a:r>
            <a:r>
              <a:rPr lang="en-US" sz="1400" dirty="0" err="1">
                <a:solidFill>
                  <a:schemeClr val="accent1"/>
                </a:solidFill>
                <a:latin typeface="Consolas" panose="020B0609020204030204" pitchFamily="49" charset="0"/>
              </a:rPr>
              <a:t>facility_label</a:t>
            </a:r>
            <a:r>
              <a:rPr lang="en-US" sz="1400" dirty="0">
                <a:solidFill>
                  <a:schemeClr val="accent1"/>
                </a:solidFill>
                <a:latin typeface="Consolas" panose="020B0609020204030204" pitchFamily="49" charset="0"/>
              </a:rPr>
              <a:t>" =&gt; "security/authorization"</a:t>
            </a:r>
            <a:endParaRPr lang="en-US" sz="1400" dirty="0">
              <a:solidFill>
                <a:schemeClr val="accent1"/>
              </a:solidFill>
            </a:endParaRPr>
          </a:p>
        </p:txBody>
      </p:sp>
      <p:sp>
        <p:nvSpPr>
          <p:cNvPr id="4" name="Arrow: Right 3">
            <a:extLst>
              <a:ext uri="{FF2B5EF4-FFF2-40B4-BE49-F238E27FC236}">
                <a16:creationId xmlns:a16="http://schemas.microsoft.com/office/drawing/2014/main" id="{DDE26A5B-0011-4F5D-85E4-9BB60058A3BB}"/>
              </a:ext>
            </a:extLst>
          </p:cNvPr>
          <p:cNvSpPr/>
          <p:nvPr/>
        </p:nvSpPr>
        <p:spPr>
          <a:xfrm>
            <a:off x="2914996" y="4158995"/>
            <a:ext cx="2701637" cy="71835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967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49042C-D831-425F-A904-363B642D09EA}"/>
              </a:ext>
            </a:extLst>
          </p:cNvPr>
          <p:cNvSpPr>
            <a:spLocks noGrp="1"/>
          </p:cNvSpPr>
          <p:nvPr>
            <p:ph type="title"/>
          </p:nvPr>
        </p:nvSpPr>
        <p:spPr/>
        <p:txBody>
          <a:bodyPr>
            <a:normAutofit/>
          </a:bodyPr>
          <a:lstStyle/>
          <a:p>
            <a:r>
              <a:rPr lang="en-US" dirty="0" err="1">
                <a:latin typeface="Arial Black" panose="020B0A04020102020204" pitchFamily="34" charset="0"/>
                <a:cs typeface="Courier New" panose="02070309020205020404" pitchFamily="49" charset="0"/>
              </a:rPr>
              <a:t>json</a:t>
            </a:r>
            <a:r>
              <a:rPr lang="en-US" dirty="0">
                <a:latin typeface="Arial Black" panose="020B0A04020102020204" pitchFamily="34" charset="0"/>
              </a:rPr>
              <a:t> - Filter Plugin</a:t>
            </a:r>
          </a:p>
        </p:txBody>
      </p:sp>
      <p:sp>
        <p:nvSpPr>
          <p:cNvPr id="8" name="Content Placeholder 7">
            <a:extLst>
              <a:ext uri="{FF2B5EF4-FFF2-40B4-BE49-F238E27FC236}">
                <a16:creationId xmlns:a16="http://schemas.microsoft.com/office/drawing/2014/main" id="{8604CB66-E390-4525-94BB-68BB87DFF848}"/>
              </a:ext>
            </a:extLst>
          </p:cNvPr>
          <p:cNvSpPr>
            <a:spLocks noGrp="1"/>
          </p:cNvSpPr>
          <p:nvPr>
            <p:ph idx="1"/>
          </p:nvPr>
        </p:nvSpPr>
        <p:spPr/>
        <p:txBody>
          <a:bodyPr>
            <a:normAutofit/>
          </a:bodyPr>
          <a:lstStyle/>
          <a:p>
            <a:pPr marL="0" indent="0">
              <a:buNone/>
            </a:pPr>
            <a:r>
              <a:rPr lang="en-US" dirty="0"/>
              <a:t>The easiest…the </a:t>
            </a:r>
            <a:r>
              <a:rPr lang="en-US" dirty="0" err="1">
                <a:latin typeface="Courier New" panose="02070309020205020404" pitchFamily="49" charset="0"/>
                <a:cs typeface="Courier New" panose="02070309020205020404" pitchFamily="49" charset="0"/>
              </a:rPr>
              <a:t>json</a:t>
            </a:r>
            <a:r>
              <a:rPr lang="en-US" dirty="0">
                <a:latin typeface="+mj-lt"/>
                <a:cs typeface="Courier New" panose="02070309020205020404" pitchFamily="49" charset="0"/>
              </a:rPr>
              <a:t> </a:t>
            </a:r>
            <a:r>
              <a:rPr lang="en-US" dirty="0"/>
              <a:t>plugin</a:t>
            </a:r>
          </a:p>
          <a:p>
            <a:pPr marL="0" indent="0">
              <a:buNone/>
            </a:pPr>
            <a:r>
              <a:rPr lang="en-US" dirty="0" err="1">
                <a:solidFill>
                  <a:schemeClr val="accent4">
                    <a:lumMod val="50000"/>
                  </a:schemeClr>
                </a:solidFill>
                <a:latin typeface="Courier New" panose="02070309020205020404" pitchFamily="49" charset="0"/>
                <a:cs typeface="Courier New" panose="02070309020205020404" pitchFamily="49" charset="0"/>
              </a:rPr>
              <a:t>json</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r>
              <a:rPr lang="en-US" dirty="0">
                <a:solidFill>
                  <a:schemeClr val="accent5">
                    <a:lumMod val="50000"/>
                  </a:schemeClr>
                </a:solidFill>
                <a:latin typeface="Courier New" panose="02070309020205020404" pitchFamily="49" charset="0"/>
                <a:cs typeface="Courier New" panose="02070309020205020404" pitchFamily="49" charset="0"/>
              </a:rPr>
              <a:t>source</a:t>
            </a:r>
            <a:r>
              <a:rPr lang="en-US" dirty="0">
                <a:latin typeface="Courier New" panose="02070309020205020404" pitchFamily="49" charset="0"/>
                <a:cs typeface="Courier New" panose="02070309020205020404" pitchFamily="49" charset="0"/>
              </a:rPr>
              <a:t> =&gt; </a:t>
            </a:r>
            <a:r>
              <a:rPr lang="en-US" dirty="0">
                <a:solidFill>
                  <a:srgbClr val="C00000"/>
                </a:solidFill>
                <a:latin typeface="Courier New" panose="02070309020205020404" pitchFamily="49" charset="0"/>
                <a:cs typeface="Courier New" panose="02070309020205020404" pitchFamily="49" charset="0"/>
              </a:rPr>
              <a:t>"message"</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cs typeface="Courier New" panose="02070309020205020404" pitchFamily="49" charset="0"/>
            </a:endParaRPr>
          </a:p>
          <a:p>
            <a:pPr marL="0" indent="0">
              <a:buNone/>
            </a:pPr>
            <a:endParaRPr lang="en-US" dirty="0">
              <a:cs typeface="Courier New" panose="02070309020205020404" pitchFamily="49" charset="0"/>
            </a:endParaRPr>
          </a:p>
          <a:p>
            <a:pPr marL="0" indent="0">
              <a:buNone/>
            </a:pPr>
            <a:r>
              <a:rPr lang="en-US" dirty="0">
                <a:cs typeface="Courier New" panose="02070309020205020404" pitchFamily="49" charset="0"/>
              </a:rPr>
              <a:t>              That's all!</a:t>
            </a:r>
          </a:p>
          <a:p>
            <a:pPr marL="0" indent="0">
              <a:buNone/>
            </a:pPr>
            <a:r>
              <a:rPr lang="en-US" dirty="0">
                <a:cs typeface="Courier New" panose="02070309020205020404" pitchFamily="49" charset="0"/>
              </a:rPr>
              <a:t>Windows logs have </a:t>
            </a:r>
            <a:r>
              <a:rPr lang="en-US" i="1" dirty="0">
                <a:cs typeface="Courier New" panose="02070309020205020404" pitchFamily="49" charset="0"/>
              </a:rPr>
              <a:t>lots</a:t>
            </a:r>
            <a:r>
              <a:rPr lang="en-US" dirty="0">
                <a:cs typeface="Courier New" panose="02070309020205020404" pitchFamily="49" charset="0"/>
              </a:rPr>
              <a:t> of fields, </a:t>
            </a:r>
            <a:r>
              <a:rPr lang="en-US" b="1" dirty="0">
                <a:cs typeface="Courier New" panose="02070309020205020404" pitchFamily="49" charset="0"/>
              </a:rPr>
              <a:t>let JSON handle it</a:t>
            </a:r>
            <a:r>
              <a:rPr lang="en-US" dirty="0">
                <a:cs typeface="Courier New" panose="02070309020205020404" pitchFamily="49" charset="0"/>
              </a:rPr>
              <a:t>!</a:t>
            </a:r>
          </a:p>
          <a:p>
            <a:pPr marL="0" indent="0">
              <a:buNone/>
            </a:pPr>
            <a:endParaRPr lang="en-US" dirty="0">
              <a:cs typeface="Courier New" panose="02070309020205020404" pitchFamily="49" charset="0"/>
            </a:endParaRPr>
          </a:p>
        </p:txBody>
      </p:sp>
      <p:pic>
        <p:nvPicPr>
          <p:cNvPr id="2" name="Picture 1">
            <a:extLst>
              <a:ext uri="{FF2B5EF4-FFF2-40B4-BE49-F238E27FC236}">
                <a16:creationId xmlns:a16="http://schemas.microsoft.com/office/drawing/2014/main" id="{C05DDEA0-2DE8-4C07-B0D1-CCCEA505FE98}"/>
              </a:ext>
            </a:extLst>
          </p:cNvPr>
          <p:cNvPicPr>
            <a:picLocks noChangeAspect="1"/>
          </p:cNvPicPr>
          <p:nvPr/>
        </p:nvPicPr>
        <p:blipFill>
          <a:blip r:embed="rId3"/>
          <a:stretch>
            <a:fillRect/>
          </a:stretch>
        </p:blipFill>
        <p:spPr>
          <a:xfrm>
            <a:off x="6734407" y="1978428"/>
            <a:ext cx="4910340" cy="3300154"/>
          </a:xfrm>
          <a:prstGeom prst="rect">
            <a:avLst/>
          </a:prstGeom>
          <a:ln>
            <a:solidFill>
              <a:schemeClr val="tx1"/>
            </a:solidFill>
          </a:ln>
        </p:spPr>
      </p:pic>
      <p:sp>
        <p:nvSpPr>
          <p:cNvPr id="3" name="Arrow: Down 2">
            <a:extLst>
              <a:ext uri="{FF2B5EF4-FFF2-40B4-BE49-F238E27FC236}">
                <a16:creationId xmlns:a16="http://schemas.microsoft.com/office/drawing/2014/main" id="{7B2BEF66-60B1-403D-BF83-9E70E7C010C7}"/>
              </a:ext>
            </a:extLst>
          </p:cNvPr>
          <p:cNvSpPr/>
          <p:nvPr/>
        </p:nvSpPr>
        <p:spPr>
          <a:xfrm rot="10800000">
            <a:off x="2297287" y="3372194"/>
            <a:ext cx="992678" cy="142978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3568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05AE-F4AE-4120-B960-0D46FFD08D61}"/>
              </a:ext>
            </a:extLst>
          </p:cNvPr>
          <p:cNvSpPr>
            <a:spLocks noGrp="1"/>
          </p:cNvSpPr>
          <p:nvPr>
            <p:ph type="title"/>
          </p:nvPr>
        </p:nvSpPr>
        <p:spPr/>
        <p:txBody>
          <a:bodyPr/>
          <a:lstStyle/>
          <a:p>
            <a:r>
              <a:rPr lang="en-US" dirty="0">
                <a:latin typeface="Arial Black" panose="020B0A04020102020204" pitchFamily="34" charset="0"/>
                <a:cs typeface="Arial" panose="020B0604020202020204" pitchFamily="34" charset="0"/>
              </a:rPr>
              <a:t>Elastic Stack vs. SIEM</a:t>
            </a:r>
          </a:p>
        </p:txBody>
      </p:sp>
      <p:graphicFrame>
        <p:nvGraphicFramePr>
          <p:cNvPr id="4" name="Diagram 3">
            <a:extLst>
              <a:ext uri="{FF2B5EF4-FFF2-40B4-BE49-F238E27FC236}">
                <a16:creationId xmlns:a16="http://schemas.microsoft.com/office/drawing/2014/main" id="{2D2B2C2D-8375-4039-BAE3-224B3B4B3C3F}"/>
              </a:ext>
            </a:extLst>
          </p:cNvPr>
          <p:cNvGraphicFramePr/>
          <p:nvPr>
            <p:extLst>
              <p:ext uri="{D42A27DB-BD31-4B8C-83A1-F6EECF244321}">
                <p14:modId xmlns:p14="http://schemas.microsoft.com/office/powerpoint/2010/main" val="4283740915"/>
              </p:ext>
            </p:extLst>
          </p:nvPr>
        </p:nvGraphicFramePr>
        <p:xfrm>
          <a:off x="2820410" y="1857744"/>
          <a:ext cx="3480805"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ttps://oliverveits.files.wordpress.com/2016/11/kibana-logo-color-v.png">
            <a:extLst>
              <a:ext uri="{FF2B5EF4-FFF2-40B4-BE49-F238E27FC236}">
                <a16:creationId xmlns:a16="http://schemas.microsoft.com/office/drawing/2014/main" id="{A20F843F-15CD-41A2-BB4C-568930A910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2406" y="5471920"/>
            <a:ext cx="1051897" cy="9631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tp://ptech-llc.com/wp-content/uploads/2017/05/elasticsearch-logo-1200x625.png">
            <a:extLst>
              <a:ext uri="{FF2B5EF4-FFF2-40B4-BE49-F238E27FC236}">
                <a16:creationId xmlns:a16="http://schemas.microsoft.com/office/drawing/2014/main" id="{64A0D8AE-4994-4C4F-92BE-C63EA706F6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8159" y="4089369"/>
            <a:ext cx="2120392" cy="11043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ttps://s3.amazonaws.com/production-wordpress-assets/blog/wp-content/uploads/2017/03/28114048/Logstash-Lo">
            <a:extLst>
              <a:ext uri="{FF2B5EF4-FFF2-40B4-BE49-F238E27FC236}">
                <a16:creationId xmlns:a16="http://schemas.microsoft.com/office/drawing/2014/main" id="{F8EE196D-B0E4-4EA7-BB89-9320C13D26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3061" y="3010778"/>
            <a:ext cx="2117190" cy="8364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lated image">
            <a:extLst>
              <a:ext uri="{FF2B5EF4-FFF2-40B4-BE49-F238E27FC236}">
                <a16:creationId xmlns:a16="http://schemas.microsoft.com/office/drawing/2014/main" id="{F3EC9C24-EE1A-4AC3-A96A-FF326C0C18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5978" y="1664260"/>
            <a:ext cx="1952053" cy="92612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7AFD10A-C7AA-43B4-93E6-A86E6A522924}"/>
              </a:ext>
            </a:extLst>
          </p:cNvPr>
          <p:cNvSpPr>
            <a:spLocks noGrp="1"/>
          </p:cNvSpPr>
          <p:nvPr>
            <p:ph type="ftr" sz="quarter" idx="11"/>
          </p:nvPr>
        </p:nvSpPr>
        <p:spPr/>
        <p:txBody>
          <a:bodyPr/>
          <a:lstStyle/>
          <a:p>
            <a:r>
              <a:rPr lang="en-US" dirty="0"/>
              <a:t>John Hubbard [@SecHubb]</a:t>
            </a:r>
          </a:p>
        </p:txBody>
      </p:sp>
      <p:sp>
        <p:nvSpPr>
          <p:cNvPr id="9" name="Slide Number Placeholder 8">
            <a:extLst>
              <a:ext uri="{FF2B5EF4-FFF2-40B4-BE49-F238E27FC236}">
                <a16:creationId xmlns:a16="http://schemas.microsoft.com/office/drawing/2014/main" id="{49D611D8-21D9-4073-A997-0BC99C927C6B}"/>
              </a:ext>
            </a:extLst>
          </p:cNvPr>
          <p:cNvSpPr>
            <a:spLocks noGrp="1"/>
          </p:cNvSpPr>
          <p:nvPr>
            <p:ph type="sldNum" sz="quarter" idx="12"/>
          </p:nvPr>
        </p:nvSpPr>
        <p:spPr/>
        <p:txBody>
          <a:bodyPr/>
          <a:lstStyle/>
          <a:p>
            <a:fld id="{B50D2CD9-256A-41CD-97C4-E1B3FF7BDE57}" type="slidenum">
              <a:rPr lang="en-US" smtClean="0"/>
              <a:t>6</a:t>
            </a:fld>
            <a:endParaRPr lang="en-US" dirty="0"/>
          </a:p>
        </p:txBody>
      </p:sp>
    </p:spTree>
    <p:extLst>
      <p:ext uri="{BB962C8B-B14F-4D97-AF65-F5344CB8AC3E}">
        <p14:creationId xmlns:p14="http://schemas.microsoft.com/office/powerpoint/2010/main" val="2601709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2721-1BD7-495A-8F77-260E8E5175A0}"/>
              </a:ext>
            </a:extLst>
          </p:cNvPr>
          <p:cNvSpPr>
            <a:spLocks noGrp="1"/>
          </p:cNvSpPr>
          <p:nvPr>
            <p:ph type="title"/>
          </p:nvPr>
        </p:nvSpPr>
        <p:spPr/>
        <p:txBody>
          <a:bodyPr/>
          <a:lstStyle/>
          <a:p>
            <a:r>
              <a:rPr lang="en-US" dirty="0">
                <a:latin typeface="Arial Black" panose="020B0A04020102020204" pitchFamily="34" charset="0"/>
              </a:rPr>
              <a:t>Full Elastic Stack In a Nutshell</a:t>
            </a:r>
          </a:p>
        </p:txBody>
      </p:sp>
      <p:sp>
        <p:nvSpPr>
          <p:cNvPr id="3" name="Content Placeholder 2">
            <a:extLst>
              <a:ext uri="{FF2B5EF4-FFF2-40B4-BE49-F238E27FC236}">
                <a16:creationId xmlns:a16="http://schemas.microsoft.com/office/drawing/2014/main" id="{57318C93-DCDC-4D34-8C0C-B862FE924794}"/>
              </a:ext>
            </a:extLst>
          </p:cNvPr>
          <p:cNvSpPr>
            <a:spLocks noGrp="1"/>
          </p:cNvSpPr>
          <p:nvPr>
            <p:ph idx="1"/>
          </p:nvPr>
        </p:nvSpPr>
        <p:spPr/>
        <p:txBody>
          <a:bodyPr>
            <a:normAutofit/>
          </a:bodyPr>
          <a:lstStyle/>
          <a:p>
            <a:pPr marL="514350" indent="-514350">
              <a:buFont typeface="+mj-lt"/>
              <a:buAutoNum type="arabicPeriod"/>
            </a:pPr>
            <a:r>
              <a:rPr lang="en-US" sz="3600" dirty="0"/>
              <a:t>Send things to Logstash via agents or forwarding</a:t>
            </a:r>
          </a:p>
          <a:p>
            <a:pPr marL="514350" indent="-514350">
              <a:buFont typeface="+mj-lt"/>
              <a:buAutoNum type="arabicPeriod"/>
            </a:pPr>
            <a:r>
              <a:rPr lang="en-US" sz="3600" dirty="0"/>
              <a:t>Parse them in whatever way you want</a:t>
            </a:r>
          </a:p>
          <a:p>
            <a:pPr marL="514350" indent="-514350">
              <a:buFont typeface="+mj-lt"/>
              <a:buAutoNum type="arabicPeriod"/>
            </a:pPr>
            <a:r>
              <a:rPr lang="en-US" sz="3600" dirty="0"/>
              <a:t>Send them to Elasticsearch for storage</a:t>
            </a:r>
          </a:p>
          <a:p>
            <a:pPr marL="514350" indent="-514350">
              <a:buFont typeface="+mj-lt"/>
              <a:buAutoNum type="arabicPeriod"/>
            </a:pPr>
            <a:r>
              <a:rPr lang="en-US" sz="3600" dirty="0"/>
              <a:t>Query Elasticsearch via Kibana</a:t>
            </a:r>
          </a:p>
        </p:txBody>
      </p:sp>
      <p:sp>
        <p:nvSpPr>
          <p:cNvPr id="4" name="Footer Placeholder 3">
            <a:extLst>
              <a:ext uri="{FF2B5EF4-FFF2-40B4-BE49-F238E27FC236}">
                <a16:creationId xmlns:a16="http://schemas.microsoft.com/office/drawing/2014/main" id="{1677C64E-141D-4A77-9A3E-739F6F67E0D0}"/>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4831E2E6-D946-41A9-B6CA-379CF7868C78}"/>
              </a:ext>
            </a:extLst>
          </p:cNvPr>
          <p:cNvSpPr>
            <a:spLocks noGrp="1"/>
          </p:cNvSpPr>
          <p:nvPr>
            <p:ph type="sldNum" sz="quarter" idx="12"/>
          </p:nvPr>
        </p:nvSpPr>
        <p:spPr/>
        <p:txBody>
          <a:bodyPr/>
          <a:lstStyle/>
          <a:p>
            <a:fld id="{B50D2CD9-256A-41CD-97C4-E1B3FF7BDE57}" type="slidenum">
              <a:rPr lang="en-US" smtClean="0"/>
              <a:t>60</a:t>
            </a:fld>
            <a:endParaRPr lang="en-US"/>
          </a:p>
        </p:txBody>
      </p:sp>
    </p:spTree>
    <p:extLst>
      <p:ext uri="{BB962C8B-B14F-4D97-AF65-F5344CB8AC3E}">
        <p14:creationId xmlns:p14="http://schemas.microsoft.com/office/powerpoint/2010/main" val="1702091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ttp://ptech-llc.com/wp-content/uploads/2017/05/elasticsearch-logo-1200x625.png">
            <a:extLst>
              <a:ext uri="{FF2B5EF4-FFF2-40B4-BE49-F238E27FC236}">
                <a16:creationId xmlns:a16="http://schemas.microsoft.com/office/drawing/2014/main" id="{63910B1C-C3EA-48C5-AF13-19E53AD14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144" y="4579423"/>
            <a:ext cx="3205740" cy="16696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55320" y="475840"/>
            <a:ext cx="10881360" cy="685799"/>
          </a:xfrm>
        </p:spPr>
        <p:txBody>
          <a:bodyPr>
            <a:normAutofit fontScale="90000"/>
          </a:bodyPr>
          <a:lstStyle/>
          <a:p>
            <a:r>
              <a:rPr lang="en-US" dirty="0"/>
              <a:t>Default Ports</a:t>
            </a:r>
          </a:p>
        </p:txBody>
      </p:sp>
      <p:pic>
        <p:nvPicPr>
          <p:cNvPr id="10" name="Content Placeholder 9" descr="Team">
            <a:extLst>
              <a:ext uri="{FF2B5EF4-FFF2-40B4-BE49-F238E27FC236}">
                <a16:creationId xmlns:a16="http://schemas.microsoft.com/office/drawing/2014/main" id="{295B1C30-2AE8-4914-A104-20C1D5523E49}"/>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2237" y="2386903"/>
            <a:ext cx="914400" cy="914400"/>
          </a:xfrm>
        </p:spPr>
      </p:pic>
      <p:cxnSp>
        <p:nvCxnSpPr>
          <p:cNvPr id="4" name="Straight Arrow Connector 3">
            <a:extLst>
              <a:ext uri="{FF2B5EF4-FFF2-40B4-BE49-F238E27FC236}">
                <a16:creationId xmlns:a16="http://schemas.microsoft.com/office/drawing/2014/main" id="{0C9E1577-2309-4917-B8C6-6E9D2C3CE331}"/>
              </a:ext>
            </a:extLst>
          </p:cNvPr>
          <p:cNvCxnSpPr>
            <a:cxnSpLocks/>
            <a:stCxn id="7" idx="2"/>
            <a:endCxn id="6" idx="0"/>
          </p:cNvCxnSpPr>
          <p:nvPr/>
        </p:nvCxnSpPr>
        <p:spPr>
          <a:xfrm>
            <a:off x="2664095" y="3720391"/>
            <a:ext cx="1459919" cy="85903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 name="Picture 2" descr="ttps://oliverveits.files.wordpress.com/2016/11/kibana-logo-color-v.png">
            <a:extLst>
              <a:ext uri="{FF2B5EF4-FFF2-40B4-BE49-F238E27FC236}">
                <a16:creationId xmlns:a16="http://schemas.microsoft.com/office/drawing/2014/main" id="{2EF95620-B6F3-439E-923E-5812FD779D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8730" y="2013117"/>
            <a:ext cx="1815027" cy="16619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ttps://s3.amazonaws.com/production-wordpress-assets/blog/wp-content/uploads/2017/03/28114048/Logstash-Lo">
            <a:extLst>
              <a:ext uri="{FF2B5EF4-FFF2-40B4-BE49-F238E27FC236}">
                <a16:creationId xmlns:a16="http://schemas.microsoft.com/office/drawing/2014/main" id="{DDC3BEF6-6241-41DA-9AFB-253904A168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053" y="2639439"/>
            <a:ext cx="2736083" cy="10809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80F13BCF-6716-4D50-822C-4C9951874E2D}"/>
              </a:ext>
            </a:extLst>
          </p:cNvPr>
          <p:cNvCxnSpPr>
            <a:cxnSpLocks/>
            <a:stCxn id="10" idx="1"/>
            <a:endCxn id="5" idx="3"/>
          </p:cNvCxnSpPr>
          <p:nvPr/>
        </p:nvCxnSpPr>
        <p:spPr>
          <a:xfrm flipH="1">
            <a:off x="7693757" y="2844103"/>
            <a:ext cx="211848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9C900DA6-E7AF-4044-ADEA-1E54204E7319}"/>
              </a:ext>
            </a:extLst>
          </p:cNvPr>
          <p:cNvSpPr/>
          <p:nvPr/>
        </p:nvSpPr>
        <p:spPr>
          <a:xfrm>
            <a:off x="4893069" y="4204932"/>
            <a:ext cx="1077539" cy="523220"/>
          </a:xfrm>
          <a:prstGeom prst="rect">
            <a:avLst/>
          </a:prstGeom>
        </p:spPr>
        <p:txBody>
          <a:bodyPr wrap="none">
            <a:spAutoFit/>
          </a:bodyPr>
          <a:lstStyle/>
          <a:p>
            <a:r>
              <a:rPr lang="en-US" sz="2800" b="1" dirty="0">
                <a:latin typeface="Gill Sans MT" panose="020B0502020104020203" pitchFamily="34" charset="0"/>
              </a:rPr>
              <a:t>:9200</a:t>
            </a:r>
            <a:endParaRPr lang="en-US" sz="2800" dirty="0">
              <a:latin typeface="Gill Sans MT" panose="020B0502020104020203" pitchFamily="34" charset="0"/>
            </a:endParaRPr>
          </a:p>
        </p:txBody>
      </p:sp>
      <p:sp>
        <p:nvSpPr>
          <p:cNvPr id="40" name="Rectangle 39">
            <a:extLst>
              <a:ext uri="{FF2B5EF4-FFF2-40B4-BE49-F238E27FC236}">
                <a16:creationId xmlns:a16="http://schemas.microsoft.com/office/drawing/2014/main" id="{A6EA458E-F87A-427E-96F2-7607B7764A3A}"/>
              </a:ext>
            </a:extLst>
          </p:cNvPr>
          <p:cNvSpPr/>
          <p:nvPr/>
        </p:nvSpPr>
        <p:spPr>
          <a:xfrm>
            <a:off x="7684014" y="2928919"/>
            <a:ext cx="1077539" cy="523220"/>
          </a:xfrm>
          <a:prstGeom prst="rect">
            <a:avLst/>
          </a:prstGeom>
        </p:spPr>
        <p:txBody>
          <a:bodyPr wrap="none">
            <a:spAutoFit/>
          </a:bodyPr>
          <a:lstStyle/>
          <a:p>
            <a:r>
              <a:rPr lang="en-US" sz="2800" b="1" dirty="0">
                <a:latin typeface="Gill Sans MT" panose="020B0502020104020203" pitchFamily="34" charset="0"/>
              </a:rPr>
              <a:t>:5601</a:t>
            </a:r>
            <a:endParaRPr lang="en-US" sz="2800" dirty="0">
              <a:latin typeface="Gill Sans MT" panose="020B0502020104020203" pitchFamily="34" charset="0"/>
            </a:endParaRPr>
          </a:p>
        </p:txBody>
      </p:sp>
      <p:cxnSp>
        <p:nvCxnSpPr>
          <p:cNvPr id="43" name="Straight Arrow Connector 42">
            <a:extLst>
              <a:ext uri="{FF2B5EF4-FFF2-40B4-BE49-F238E27FC236}">
                <a16:creationId xmlns:a16="http://schemas.microsoft.com/office/drawing/2014/main" id="{BB4BAA11-CB0B-4097-A7B6-A1B1547B0119}"/>
              </a:ext>
            </a:extLst>
          </p:cNvPr>
          <p:cNvCxnSpPr>
            <a:cxnSpLocks/>
            <a:stCxn id="5" idx="1"/>
            <a:endCxn id="6" idx="0"/>
          </p:cNvCxnSpPr>
          <p:nvPr/>
        </p:nvCxnSpPr>
        <p:spPr>
          <a:xfrm flipH="1">
            <a:off x="4124014" y="2844103"/>
            <a:ext cx="1754716" cy="17353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0" name="Picture 4" descr="ttp://ptech-llc.com/wp-content/uploads/2017/05/elasticsearch-logo-1200x625.png">
            <a:extLst>
              <a:ext uri="{FF2B5EF4-FFF2-40B4-BE49-F238E27FC236}">
                <a16:creationId xmlns:a16="http://schemas.microsoft.com/office/drawing/2014/main" id="{99AF6A44-B548-42D1-9AC0-3E1A9D505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8683" y="4579423"/>
            <a:ext cx="3205740" cy="1669656"/>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EF7FAA1A-061D-42A0-8407-C9ADD1C585ED}"/>
              </a:ext>
            </a:extLst>
          </p:cNvPr>
          <p:cNvCxnSpPr>
            <a:stCxn id="6" idx="3"/>
            <a:endCxn id="50" idx="1"/>
          </p:cNvCxnSpPr>
          <p:nvPr/>
        </p:nvCxnSpPr>
        <p:spPr>
          <a:xfrm>
            <a:off x="5726884" y="5414251"/>
            <a:ext cx="1431799"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1B2572FA-C212-4E75-AAD7-AA840F186B4C}"/>
              </a:ext>
            </a:extLst>
          </p:cNvPr>
          <p:cNvSpPr/>
          <p:nvPr/>
        </p:nvSpPr>
        <p:spPr>
          <a:xfrm>
            <a:off x="5904013" y="5420360"/>
            <a:ext cx="1077539" cy="523220"/>
          </a:xfrm>
          <a:prstGeom prst="rect">
            <a:avLst/>
          </a:prstGeom>
        </p:spPr>
        <p:txBody>
          <a:bodyPr wrap="none">
            <a:spAutoFit/>
          </a:bodyPr>
          <a:lstStyle/>
          <a:p>
            <a:r>
              <a:rPr lang="en-US" sz="2800" b="1" dirty="0">
                <a:latin typeface="Gill Sans MT" panose="020B0502020104020203" pitchFamily="34" charset="0"/>
              </a:rPr>
              <a:t>:9300</a:t>
            </a:r>
            <a:endParaRPr lang="en-US" sz="2800" dirty="0">
              <a:latin typeface="Gill Sans MT" panose="020B0502020104020203" pitchFamily="34" charset="0"/>
            </a:endParaRPr>
          </a:p>
        </p:txBody>
      </p:sp>
      <p:sp>
        <p:nvSpPr>
          <p:cNvPr id="61" name="Rectangle 60">
            <a:extLst>
              <a:ext uri="{FF2B5EF4-FFF2-40B4-BE49-F238E27FC236}">
                <a16:creationId xmlns:a16="http://schemas.microsoft.com/office/drawing/2014/main" id="{2577B1CD-D021-41FE-8CC3-C00B581BC1AF}"/>
              </a:ext>
            </a:extLst>
          </p:cNvPr>
          <p:cNvSpPr/>
          <p:nvPr/>
        </p:nvSpPr>
        <p:spPr>
          <a:xfrm>
            <a:off x="7693757" y="2125293"/>
            <a:ext cx="1236236" cy="523220"/>
          </a:xfrm>
          <a:prstGeom prst="rect">
            <a:avLst/>
          </a:prstGeom>
        </p:spPr>
        <p:txBody>
          <a:bodyPr wrap="none">
            <a:spAutoFit/>
          </a:bodyPr>
          <a:lstStyle/>
          <a:p>
            <a:r>
              <a:rPr lang="en-US" sz="2800" b="1" dirty="0">
                <a:latin typeface="Gill Sans MT" panose="020B0502020104020203" pitchFamily="34" charset="0"/>
              </a:rPr>
              <a:t>HTTP</a:t>
            </a:r>
            <a:endParaRPr lang="en-US" sz="2800" dirty="0">
              <a:latin typeface="Gill Sans MT" panose="020B0502020104020203" pitchFamily="34" charset="0"/>
            </a:endParaRPr>
          </a:p>
        </p:txBody>
      </p:sp>
      <p:sp>
        <p:nvSpPr>
          <p:cNvPr id="62" name="Rectangle 61">
            <a:extLst>
              <a:ext uri="{FF2B5EF4-FFF2-40B4-BE49-F238E27FC236}">
                <a16:creationId xmlns:a16="http://schemas.microsoft.com/office/drawing/2014/main" id="{661147B6-5938-426F-94A3-DC8C145F33D5}"/>
              </a:ext>
            </a:extLst>
          </p:cNvPr>
          <p:cNvSpPr/>
          <p:nvPr/>
        </p:nvSpPr>
        <p:spPr>
          <a:xfrm>
            <a:off x="3505896" y="3515727"/>
            <a:ext cx="1236236" cy="523220"/>
          </a:xfrm>
          <a:prstGeom prst="rect">
            <a:avLst/>
          </a:prstGeom>
        </p:spPr>
        <p:txBody>
          <a:bodyPr wrap="none">
            <a:spAutoFit/>
          </a:bodyPr>
          <a:lstStyle/>
          <a:p>
            <a:r>
              <a:rPr lang="en-US" sz="2800" b="1" dirty="0">
                <a:latin typeface="Gill Sans MT" panose="020B0502020104020203" pitchFamily="34" charset="0"/>
              </a:rPr>
              <a:t>HTTP</a:t>
            </a:r>
            <a:endParaRPr lang="en-US" sz="2800" dirty="0">
              <a:latin typeface="Gill Sans MT" panose="020B0502020104020203" pitchFamily="34" charset="0"/>
            </a:endParaRPr>
          </a:p>
        </p:txBody>
      </p:sp>
      <p:pic>
        <p:nvPicPr>
          <p:cNvPr id="18" name="Picture 2" descr="elated image">
            <a:extLst>
              <a:ext uri="{FF2B5EF4-FFF2-40B4-BE49-F238E27FC236}">
                <a16:creationId xmlns:a16="http://schemas.microsoft.com/office/drawing/2014/main" id="{881F5C73-63FC-4F33-B956-6A88A5D8A1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1431" y="1301784"/>
            <a:ext cx="2294465" cy="108857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0FF01B31-790F-4C01-AC9C-198EE038EB60}"/>
              </a:ext>
            </a:extLst>
          </p:cNvPr>
          <p:cNvCxnSpPr>
            <a:cxnSpLocks/>
          </p:cNvCxnSpPr>
          <p:nvPr/>
        </p:nvCxnSpPr>
        <p:spPr>
          <a:xfrm>
            <a:off x="2664094" y="2144349"/>
            <a:ext cx="0" cy="78457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AA9682DA-6CFC-4879-9F23-D96F65988395}"/>
              </a:ext>
            </a:extLst>
          </p:cNvPr>
          <p:cNvSpPr/>
          <p:nvPr/>
        </p:nvSpPr>
        <p:spPr>
          <a:xfrm>
            <a:off x="2809346" y="2508628"/>
            <a:ext cx="1077539" cy="523220"/>
          </a:xfrm>
          <a:prstGeom prst="rect">
            <a:avLst/>
          </a:prstGeom>
        </p:spPr>
        <p:txBody>
          <a:bodyPr wrap="none">
            <a:spAutoFit/>
          </a:bodyPr>
          <a:lstStyle/>
          <a:p>
            <a:r>
              <a:rPr lang="en-US" sz="2800" b="1" dirty="0">
                <a:latin typeface="Gill Sans MT" panose="020B0502020104020203" pitchFamily="34" charset="0"/>
              </a:rPr>
              <a:t>:5044</a:t>
            </a:r>
            <a:endParaRPr lang="en-US" sz="2800" dirty="0">
              <a:latin typeface="Gill Sans MT" panose="020B0502020104020203" pitchFamily="34" charset="0"/>
            </a:endParaRPr>
          </a:p>
        </p:txBody>
      </p:sp>
    </p:spTree>
    <p:extLst>
      <p:ext uri="{BB962C8B-B14F-4D97-AF65-F5344CB8AC3E}">
        <p14:creationId xmlns:p14="http://schemas.microsoft.com/office/powerpoint/2010/main" val="517348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60BA-A834-4C07-9402-7AA1C2783369}"/>
              </a:ext>
            </a:extLst>
          </p:cNvPr>
          <p:cNvSpPr>
            <a:spLocks noGrp="1"/>
          </p:cNvSpPr>
          <p:nvPr>
            <p:ph type="ctrTitle"/>
          </p:nvPr>
        </p:nvSpPr>
        <p:spPr/>
        <p:txBody>
          <a:bodyPr/>
          <a:lstStyle/>
          <a:p>
            <a:r>
              <a:rPr lang="en-US" dirty="0">
                <a:latin typeface="Arial Black" panose="020B0A04020102020204" pitchFamily="34" charset="0"/>
              </a:rPr>
              <a:t>Dual Stack SIEM</a:t>
            </a:r>
          </a:p>
        </p:txBody>
      </p:sp>
      <p:sp>
        <p:nvSpPr>
          <p:cNvPr id="3" name="Subtitle 2">
            <a:extLst>
              <a:ext uri="{FF2B5EF4-FFF2-40B4-BE49-F238E27FC236}">
                <a16:creationId xmlns:a16="http://schemas.microsoft.com/office/drawing/2014/main" id="{5C24CFBA-2BF0-4ACA-8729-4AA55912697E}"/>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BEAAFB15-A979-4691-8484-2CE92585819E}"/>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865DC234-244F-4764-88B9-6C3C3581D946}"/>
              </a:ext>
            </a:extLst>
          </p:cNvPr>
          <p:cNvSpPr>
            <a:spLocks noGrp="1"/>
          </p:cNvSpPr>
          <p:nvPr>
            <p:ph type="sldNum" sz="quarter" idx="12"/>
          </p:nvPr>
        </p:nvSpPr>
        <p:spPr/>
        <p:txBody>
          <a:bodyPr/>
          <a:lstStyle/>
          <a:p>
            <a:fld id="{B50D2CD9-256A-41CD-97C4-E1B3FF7BDE57}" type="slidenum">
              <a:rPr lang="en-US" smtClean="0"/>
              <a:t>62</a:t>
            </a:fld>
            <a:endParaRPr lang="en-US"/>
          </a:p>
        </p:txBody>
      </p:sp>
    </p:spTree>
    <p:extLst>
      <p:ext uri="{BB962C8B-B14F-4D97-AF65-F5344CB8AC3E}">
        <p14:creationId xmlns:p14="http://schemas.microsoft.com/office/powerpoint/2010/main" val="1487360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A3722B-4562-48A4-86CB-D1CF11BE3BE3}"/>
              </a:ext>
            </a:extLst>
          </p:cNvPr>
          <p:cNvSpPr>
            <a:spLocks noGrp="1"/>
          </p:cNvSpPr>
          <p:nvPr>
            <p:ph type="title"/>
          </p:nvPr>
        </p:nvSpPr>
        <p:spPr/>
        <p:txBody>
          <a:bodyPr>
            <a:normAutofit fontScale="90000"/>
          </a:bodyPr>
          <a:lstStyle/>
          <a:p>
            <a:r>
              <a:rPr lang="en-US" dirty="0"/>
              <a:t>Logstash to Multiple SIEMs</a:t>
            </a:r>
          </a:p>
        </p:txBody>
      </p:sp>
      <p:sp>
        <p:nvSpPr>
          <p:cNvPr id="6" name="Content Placeholder 5">
            <a:extLst>
              <a:ext uri="{FF2B5EF4-FFF2-40B4-BE49-F238E27FC236}">
                <a16:creationId xmlns:a16="http://schemas.microsoft.com/office/drawing/2014/main" id="{9A61C6F0-509A-415C-8FA1-6563E8CEEE69}"/>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F1C175C3-D35B-4B70-B1D6-95E844D1F35A}"/>
              </a:ext>
            </a:extLst>
          </p:cNvPr>
          <p:cNvPicPr>
            <a:picLocks noChangeAspect="1"/>
          </p:cNvPicPr>
          <p:nvPr/>
        </p:nvPicPr>
        <p:blipFill>
          <a:blip r:embed="rId3"/>
          <a:stretch>
            <a:fillRect/>
          </a:stretch>
        </p:blipFill>
        <p:spPr>
          <a:xfrm>
            <a:off x="4356871" y="3375510"/>
            <a:ext cx="771633" cy="876422"/>
          </a:xfrm>
          <a:prstGeom prst="rect">
            <a:avLst/>
          </a:prstGeom>
        </p:spPr>
      </p:pic>
      <p:sp>
        <p:nvSpPr>
          <p:cNvPr id="11" name="TextBox 10">
            <a:extLst>
              <a:ext uri="{FF2B5EF4-FFF2-40B4-BE49-F238E27FC236}">
                <a16:creationId xmlns:a16="http://schemas.microsoft.com/office/drawing/2014/main" id="{8127C737-3FAD-43D8-83E6-9CA7879D79A4}"/>
              </a:ext>
            </a:extLst>
          </p:cNvPr>
          <p:cNvSpPr txBox="1"/>
          <p:nvPr/>
        </p:nvSpPr>
        <p:spPr>
          <a:xfrm>
            <a:off x="1389888" y="3429000"/>
            <a:ext cx="1524000" cy="646331"/>
          </a:xfrm>
          <a:prstGeom prst="rect">
            <a:avLst/>
          </a:prstGeom>
          <a:noFill/>
          <a:ln>
            <a:solidFill>
              <a:schemeClr val="tx1"/>
            </a:solidFill>
          </a:ln>
        </p:spPr>
        <p:txBody>
          <a:bodyPr wrap="square" rtlCol="0">
            <a:spAutoFit/>
          </a:bodyPr>
          <a:lstStyle/>
          <a:p>
            <a:pPr algn="ctr"/>
            <a:r>
              <a:rPr lang="en-US" sz="3600" dirty="0">
                <a:latin typeface="+mn-lt"/>
              </a:rPr>
              <a:t>Logs</a:t>
            </a:r>
            <a:endParaRPr lang="en-US" sz="3200" dirty="0">
              <a:latin typeface="+mn-lt"/>
            </a:endParaRPr>
          </a:p>
        </p:txBody>
      </p:sp>
      <p:cxnSp>
        <p:nvCxnSpPr>
          <p:cNvPr id="13" name="Straight Arrow Connector 12">
            <a:extLst>
              <a:ext uri="{FF2B5EF4-FFF2-40B4-BE49-F238E27FC236}">
                <a16:creationId xmlns:a16="http://schemas.microsoft.com/office/drawing/2014/main" id="{A475713B-F6F2-40D8-8A96-2623616CDD9B}"/>
              </a:ext>
            </a:extLst>
          </p:cNvPr>
          <p:cNvCxnSpPr/>
          <p:nvPr/>
        </p:nvCxnSpPr>
        <p:spPr>
          <a:xfrm>
            <a:off x="3142488" y="3813721"/>
            <a:ext cx="990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44B172A-71A1-4D11-BE6F-28AF17898F47}"/>
              </a:ext>
            </a:extLst>
          </p:cNvPr>
          <p:cNvPicPr>
            <a:picLocks noChangeAspect="1"/>
          </p:cNvPicPr>
          <p:nvPr/>
        </p:nvPicPr>
        <p:blipFill>
          <a:blip r:embed="rId4"/>
          <a:stretch>
            <a:fillRect/>
          </a:stretch>
        </p:blipFill>
        <p:spPr>
          <a:xfrm>
            <a:off x="7352402" y="3806413"/>
            <a:ext cx="971686" cy="971686"/>
          </a:xfrm>
          <a:prstGeom prst="rect">
            <a:avLst/>
          </a:prstGeom>
        </p:spPr>
      </p:pic>
      <p:pic>
        <p:nvPicPr>
          <p:cNvPr id="15" name="Graphic 14" descr="Database">
            <a:extLst>
              <a:ext uri="{FF2B5EF4-FFF2-40B4-BE49-F238E27FC236}">
                <a16:creationId xmlns:a16="http://schemas.microsoft.com/office/drawing/2014/main" id="{EED03D67-4FFE-47B5-AD00-560E84CD8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8137" y="2434813"/>
            <a:ext cx="1371600" cy="1371600"/>
          </a:xfrm>
          <a:prstGeom prst="rect">
            <a:avLst/>
          </a:prstGeom>
        </p:spPr>
      </p:pic>
      <p:sp>
        <p:nvSpPr>
          <p:cNvPr id="16" name="TextBox 15">
            <a:extLst>
              <a:ext uri="{FF2B5EF4-FFF2-40B4-BE49-F238E27FC236}">
                <a16:creationId xmlns:a16="http://schemas.microsoft.com/office/drawing/2014/main" id="{C6A9E674-2602-4E3D-87A9-DE1B612D96CD}"/>
              </a:ext>
            </a:extLst>
          </p:cNvPr>
          <p:cNvSpPr txBox="1"/>
          <p:nvPr/>
        </p:nvSpPr>
        <p:spPr>
          <a:xfrm>
            <a:off x="8367337" y="2587213"/>
            <a:ext cx="2545080" cy="1077218"/>
          </a:xfrm>
          <a:prstGeom prst="rect">
            <a:avLst/>
          </a:prstGeom>
          <a:noFill/>
        </p:spPr>
        <p:txBody>
          <a:bodyPr wrap="square" rtlCol="0">
            <a:spAutoFit/>
          </a:bodyPr>
          <a:lstStyle/>
          <a:p>
            <a:pPr algn="ctr"/>
            <a:r>
              <a:rPr lang="en-US" sz="3200" dirty="0">
                <a:latin typeface="+mn-lt"/>
              </a:rPr>
              <a:t>Commercial SIEM</a:t>
            </a:r>
          </a:p>
        </p:txBody>
      </p:sp>
      <p:cxnSp>
        <p:nvCxnSpPr>
          <p:cNvPr id="18" name="Straight Arrow Connector 17">
            <a:extLst>
              <a:ext uri="{FF2B5EF4-FFF2-40B4-BE49-F238E27FC236}">
                <a16:creationId xmlns:a16="http://schemas.microsoft.com/office/drawing/2014/main" id="{C89EFAB0-2D31-45D7-AD82-49AF8C769968}"/>
              </a:ext>
            </a:extLst>
          </p:cNvPr>
          <p:cNvCxnSpPr>
            <a:cxnSpLocks/>
            <a:endCxn id="15" idx="1"/>
          </p:cNvCxnSpPr>
          <p:nvPr/>
        </p:nvCxnSpPr>
        <p:spPr>
          <a:xfrm flipV="1">
            <a:off x="5352288" y="3120613"/>
            <a:ext cx="1795849" cy="6211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DC863E-C9EA-463B-88E1-333C9B5095B5}"/>
              </a:ext>
            </a:extLst>
          </p:cNvPr>
          <p:cNvCxnSpPr/>
          <p:nvPr/>
        </p:nvCxnSpPr>
        <p:spPr>
          <a:xfrm>
            <a:off x="5352287" y="3940174"/>
            <a:ext cx="1795850" cy="311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3F6D17-4B45-427B-9A64-10074CFD6C19}"/>
              </a:ext>
            </a:extLst>
          </p:cNvPr>
          <p:cNvSpPr txBox="1"/>
          <p:nvPr/>
        </p:nvSpPr>
        <p:spPr>
          <a:xfrm>
            <a:off x="8341336" y="3999868"/>
            <a:ext cx="2597081" cy="584775"/>
          </a:xfrm>
          <a:prstGeom prst="rect">
            <a:avLst/>
          </a:prstGeom>
          <a:noFill/>
        </p:spPr>
        <p:txBody>
          <a:bodyPr wrap="square" rtlCol="0">
            <a:spAutoFit/>
          </a:bodyPr>
          <a:lstStyle/>
          <a:p>
            <a:pPr algn="ctr"/>
            <a:r>
              <a:rPr lang="en-US" sz="3200" dirty="0">
                <a:latin typeface="+mn-lt"/>
              </a:rPr>
              <a:t>Elasticsearch</a:t>
            </a:r>
          </a:p>
        </p:txBody>
      </p:sp>
    </p:spTree>
    <p:extLst>
      <p:ext uri="{BB962C8B-B14F-4D97-AF65-F5344CB8AC3E}">
        <p14:creationId xmlns:p14="http://schemas.microsoft.com/office/powerpoint/2010/main" val="2785311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412C0D-DDD9-4AD6-B476-FBA84F05C1FF}"/>
              </a:ext>
            </a:extLst>
          </p:cNvPr>
          <p:cNvSpPr>
            <a:spLocks noGrp="1"/>
          </p:cNvSpPr>
          <p:nvPr>
            <p:ph type="title"/>
          </p:nvPr>
        </p:nvSpPr>
        <p:spPr/>
        <p:txBody>
          <a:bodyPr>
            <a:normAutofit fontScale="90000"/>
          </a:bodyPr>
          <a:lstStyle/>
          <a:p>
            <a:r>
              <a:rPr lang="en-US" dirty="0"/>
              <a:t>Logstash Log Pulling</a:t>
            </a:r>
          </a:p>
        </p:txBody>
      </p:sp>
      <p:sp>
        <p:nvSpPr>
          <p:cNvPr id="6" name="Content Placeholder 5">
            <a:extLst>
              <a:ext uri="{FF2B5EF4-FFF2-40B4-BE49-F238E27FC236}">
                <a16:creationId xmlns:a16="http://schemas.microsoft.com/office/drawing/2014/main" id="{1029BF34-CB72-470B-93EC-5A8983676133}"/>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8ADBDD7B-7F1D-4536-A2C3-42C4F8A21BED}"/>
              </a:ext>
            </a:extLst>
          </p:cNvPr>
          <p:cNvPicPr>
            <a:picLocks noChangeAspect="1"/>
          </p:cNvPicPr>
          <p:nvPr/>
        </p:nvPicPr>
        <p:blipFill>
          <a:blip r:embed="rId3"/>
          <a:stretch>
            <a:fillRect/>
          </a:stretch>
        </p:blipFill>
        <p:spPr>
          <a:xfrm>
            <a:off x="7079652" y="3059967"/>
            <a:ext cx="771633" cy="876422"/>
          </a:xfrm>
          <a:prstGeom prst="rect">
            <a:avLst/>
          </a:prstGeom>
        </p:spPr>
      </p:pic>
      <p:cxnSp>
        <p:nvCxnSpPr>
          <p:cNvPr id="9" name="Straight Arrow Connector 8">
            <a:extLst>
              <a:ext uri="{FF2B5EF4-FFF2-40B4-BE49-F238E27FC236}">
                <a16:creationId xmlns:a16="http://schemas.microsoft.com/office/drawing/2014/main" id="{D0D5465F-1757-4AC9-82D9-F73E1C2CE27B}"/>
              </a:ext>
            </a:extLst>
          </p:cNvPr>
          <p:cNvCxnSpPr>
            <a:cxnSpLocks/>
          </p:cNvCxnSpPr>
          <p:nvPr/>
        </p:nvCxnSpPr>
        <p:spPr>
          <a:xfrm rot="10800000">
            <a:off x="5487519" y="3498178"/>
            <a:ext cx="990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0D5869B-94E0-4765-90B4-807E30692451}"/>
              </a:ext>
            </a:extLst>
          </p:cNvPr>
          <p:cNvPicPr>
            <a:picLocks noChangeAspect="1"/>
          </p:cNvPicPr>
          <p:nvPr/>
        </p:nvPicPr>
        <p:blipFill>
          <a:blip r:embed="rId4"/>
          <a:stretch>
            <a:fillRect/>
          </a:stretch>
        </p:blipFill>
        <p:spPr>
          <a:xfrm>
            <a:off x="9545033" y="3033355"/>
            <a:ext cx="971686" cy="971686"/>
          </a:xfrm>
          <a:prstGeom prst="rect">
            <a:avLst/>
          </a:prstGeom>
        </p:spPr>
      </p:pic>
      <p:pic>
        <p:nvPicPr>
          <p:cNvPr id="11" name="Graphic 10" descr="Database">
            <a:extLst>
              <a:ext uri="{FF2B5EF4-FFF2-40B4-BE49-F238E27FC236}">
                <a16:creationId xmlns:a16="http://schemas.microsoft.com/office/drawing/2014/main" id="{35CD28A6-AB48-4043-812D-5D8B3A472A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9969" y="2804755"/>
            <a:ext cx="1371600" cy="1371600"/>
          </a:xfrm>
          <a:prstGeom prst="rect">
            <a:avLst/>
          </a:prstGeom>
        </p:spPr>
      </p:pic>
      <p:sp>
        <p:nvSpPr>
          <p:cNvPr id="12" name="TextBox 11">
            <a:extLst>
              <a:ext uri="{FF2B5EF4-FFF2-40B4-BE49-F238E27FC236}">
                <a16:creationId xmlns:a16="http://schemas.microsoft.com/office/drawing/2014/main" id="{F4CCCF73-DE9E-4E6A-804D-EF91E11F6CE0}"/>
              </a:ext>
            </a:extLst>
          </p:cNvPr>
          <p:cNvSpPr txBox="1"/>
          <p:nvPr/>
        </p:nvSpPr>
        <p:spPr>
          <a:xfrm>
            <a:off x="3171039" y="4063475"/>
            <a:ext cx="2545080" cy="1077218"/>
          </a:xfrm>
          <a:prstGeom prst="rect">
            <a:avLst/>
          </a:prstGeom>
          <a:noFill/>
        </p:spPr>
        <p:txBody>
          <a:bodyPr wrap="square" rtlCol="0">
            <a:spAutoFit/>
          </a:bodyPr>
          <a:lstStyle/>
          <a:p>
            <a:pPr algn="ctr"/>
            <a:r>
              <a:rPr lang="en-US" sz="3200" dirty="0">
                <a:latin typeface="+mn-lt"/>
              </a:rPr>
              <a:t>Commercial SIEM</a:t>
            </a:r>
          </a:p>
        </p:txBody>
      </p:sp>
      <p:sp>
        <p:nvSpPr>
          <p:cNvPr id="15" name="TextBox 14">
            <a:extLst>
              <a:ext uri="{FF2B5EF4-FFF2-40B4-BE49-F238E27FC236}">
                <a16:creationId xmlns:a16="http://schemas.microsoft.com/office/drawing/2014/main" id="{7A626700-2C1A-498D-8364-74C63AE7CB7A}"/>
              </a:ext>
            </a:extLst>
          </p:cNvPr>
          <p:cNvSpPr txBox="1"/>
          <p:nvPr/>
        </p:nvSpPr>
        <p:spPr>
          <a:xfrm>
            <a:off x="8732335" y="4178453"/>
            <a:ext cx="2597081" cy="584775"/>
          </a:xfrm>
          <a:prstGeom prst="rect">
            <a:avLst/>
          </a:prstGeom>
          <a:noFill/>
        </p:spPr>
        <p:txBody>
          <a:bodyPr wrap="square" rtlCol="0">
            <a:spAutoFit/>
          </a:bodyPr>
          <a:lstStyle/>
          <a:p>
            <a:pPr algn="ctr"/>
            <a:r>
              <a:rPr lang="en-US" sz="3200" dirty="0">
                <a:latin typeface="+mn-lt"/>
              </a:rPr>
              <a:t>Elasticsearch</a:t>
            </a:r>
          </a:p>
        </p:txBody>
      </p:sp>
      <p:cxnSp>
        <p:nvCxnSpPr>
          <p:cNvPr id="16" name="Straight Arrow Connector 15">
            <a:extLst>
              <a:ext uri="{FF2B5EF4-FFF2-40B4-BE49-F238E27FC236}">
                <a16:creationId xmlns:a16="http://schemas.microsoft.com/office/drawing/2014/main" id="{E866A4F5-780F-4735-AB47-3F154E0D5387}"/>
              </a:ext>
            </a:extLst>
          </p:cNvPr>
          <p:cNvCxnSpPr/>
          <p:nvPr/>
        </p:nvCxnSpPr>
        <p:spPr>
          <a:xfrm>
            <a:off x="8230719" y="3498178"/>
            <a:ext cx="990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FDDAF8C-C5A5-4A24-B30F-6A486EDD9377}"/>
              </a:ext>
            </a:extLst>
          </p:cNvPr>
          <p:cNvSpPr txBox="1"/>
          <p:nvPr/>
        </p:nvSpPr>
        <p:spPr>
          <a:xfrm>
            <a:off x="955592" y="3105834"/>
            <a:ext cx="1524000" cy="646331"/>
          </a:xfrm>
          <a:prstGeom prst="rect">
            <a:avLst/>
          </a:prstGeom>
          <a:noFill/>
          <a:ln>
            <a:solidFill>
              <a:schemeClr val="tx1"/>
            </a:solidFill>
          </a:ln>
        </p:spPr>
        <p:txBody>
          <a:bodyPr wrap="square" rtlCol="0">
            <a:spAutoFit/>
          </a:bodyPr>
          <a:lstStyle/>
          <a:p>
            <a:pPr algn="ctr"/>
            <a:r>
              <a:rPr lang="en-US" sz="3600" dirty="0">
                <a:latin typeface="+mn-lt"/>
              </a:rPr>
              <a:t>Logs</a:t>
            </a:r>
          </a:p>
        </p:txBody>
      </p:sp>
      <p:cxnSp>
        <p:nvCxnSpPr>
          <p:cNvPr id="19" name="Straight Arrow Connector 18">
            <a:extLst>
              <a:ext uri="{FF2B5EF4-FFF2-40B4-BE49-F238E27FC236}">
                <a16:creationId xmlns:a16="http://schemas.microsoft.com/office/drawing/2014/main" id="{EF639E56-84C0-474C-995A-964D9D864598}"/>
              </a:ext>
            </a:extLst>
          </p:cNvPr>
          <p:cNvCxnSpPr/>
          <p:nvPr/>
        </p:nvCxnSpPr>
        <p:spPr>
          <a:xfrm>
            <a:off x="2849994" y="3490555"/>
            <a:ext cx="7832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962A934-7F5E-4655-9820-5C1FD29E7385}"/>
              </a:ext>
            </a:extLst>
          </p:cNvPr>
          <p:cNvSpPr txBox="1"/>
          <p:nvPr/>
        </p:nvSpPr>
        <p:spPr>
          <a:xfrm>
            <a:off x="5487518" y="2892145"/>
            <a:ext cx="990601" cy="584775"/>
          </a:xfrm>
          <a:prstGeom prst="rect">
            <a:avLst/>
          </a:prstGeom>
          <a:noFill/>
        </p:spPr>
        <p:txBody>
          <a:bodyPr wrap="square" rtlCol="0">
            <a:spAutoFit/>
          </a:bodyPr>
          <a:lstStyle/>
          <a:p>
            <a:r>
              <a:rPr lang="en-US" sz="3200" dirty="0">
                <a:latin typeface="+mn-lt"/>
              </a:rPr>
              <a:t>Pull</a:t>
            </a:r>
          </a:p>
        </p:txBody>
      </p:sp>
    </p:spTree>
    <p:extLst>
      <p:ext uri="{BB962C8B-B14F-4D97-AF65-F5344CB8AC3E}">
        <p14:creationId xmlns:p14="http://schemas.microsoft.com/office/powerpoint/2010/main" val="1659372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6D311F-B542-44DE-9DFA-BD7905B6B56B}"/>
              </a:ext>
            </a:extLst>
          </p:cNvPr>
          <p:cNvSpPr>
            <a:spLocks noGrp="1"/>
          </p:cNvSpPr>
          <p:nvPr>
            <p:ph type="title"/>
          </p:nvPr>
        </p:nvSpPr>
        <p:spPr/>
        <p:txBody>
          <a:bodyPr>
            <a:normAutofit fontScale="90000"/>
          </a:bodyPr>
          <a:lstStyle/>
          <a:p>
            <a:r>
              <a:rPr lang="en-US" dirty="0"/>
              <a:t>Message Broker to SIEM</a:t>
            </a:r>
          </a:p>
        </p:txBody>
      </p:sp>
      <p:sp>
        <p:nvSpPr>
          <p:cNvPr id="6" name="Content Placeholder 5">
            <a:extLst>
              <a:ext uri="{FF2B5EF4-FFF2-40B4-BE49-F238E27FC236}">
                <a16:creationId xmlns:a16="http://schemas.microsoft.com/office/drawing/2014/main" id="{86B4E2E3-7F18-43AF-9A31-63CAA908C65B}"/>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4BA7F087-6D67-4D10-A43F-84C212F0AE47}"/>
              </a:ext>
            </a:extLst>
          </p:cNvPr>
          <p:cNvPicPr>
            <a:picLocks noChangeAspect="1"/>
          </p:cNvPicPr>
          <p:nvPr/>
        </p:nvPicPr>
        <p:blipFill>
          <a:blip r:embed="rId3"/>
          <a:stretch>
            <a:fillRect/>
          </a:stretch>
        </p:blipFill>
        <p:spPr>
          <a:xfrm>
            <a:off x="3051048" y="3828288"/>
            <a:ext cx="771633" cy="876422"/>
          </a:xfrm>
          <a:prstGeom prst="rect">
            <a:avLst/>
          </a:prstGeom>
        </p:spPr>
      </p:pic>
      <p:sp>
        <p:nvSpPr>
          <p:cNvPr id="8" name="TextBox 7">
            <a:extLst>
              <a:ext uri="{FF2B5EF4-FFF2-40B4-BE49-F238E27FC236}">
                <a16:creationId xmlns:a16="http://schemas.microsoft.com/office/drawing/2014/main" id="{ED73CCF2-E805-4D26-8752-DAB681E448E2}"/>
              </a:ext>
            </a:extLst>
          </p:cNvPr>
          <p:cNvSpPr txBox="1"/>
          <p:nvPr/>
        </p:nvSpPr>
        <p:spPr>
          <a:xfrm>
            <a:off x="712647" y="3920644"/>
            <a:ext cx="1524000" cy="707886"/>
          </a:xfrm>
          <a:prstGeom prst="rect">
            <a:avLst/>
          </a:prstGeom>
          <a:noFill/>
          <a:ln>
            <a:solidFill>
              <a:schemeClr val="tx1"/>
            </a:solidFill>
          </a:ln>
        </p:spPr>
        <p:txBody>
          <a:bodyPr wrap="square" rtlCol="0">
            <a:spAutoFit/>
          </a:bodyPr>
          <a:lstStyle/>
          <a:p>
            <a:pPr algn="ctr"/>
            <a:r>
              <a:rPr lang="en-US" sz="4000" dirty="0">
                <a:latin typeface="+mn-lt"/>
              </a:rPr>
              <a:t>Logs</a:t>
            </a:r>
          </a:p>
        </p:txBody>
      </p:sp>
      <p:cxnSp>
        <p:nvCxnSpPr>
          <p:cNvPr id="9" name="Straight Arrow Connector 8">
            <a:extLst>
              <a:ext uri="{FF2B5EF4-FFF2-40B4-BE49-F238E27FC236}">
                <a16:creationId xmlns:a16="http://schemas.microsoft.com/office/drawing/2014/main" id="{6A49CBFB-F751-48D4-805E-E99D5A232BF8}"/>
              </a:ext>
            </a:extLst>
          </p:cNvPr>
          <p:cNvCxnSpPr>
            <a:cxnSpLocks/>
          </p:cNvCxnSpPr>
          <p:nvPr/>
        </p:nvCxnSpPr>
        <p:spPr>
          <a:xfrm>
            <a:off x="2365248" y="4305365"/>
            <a:ext cx="533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CCA6086-39C9-4E21-B51C-B1B9B1DF1267}"/>
              </a:ext>
            </a:extLst>
          </p:cNvPr>
          <p:cNvPicPr>
            <a:picLocks noChangeAspect="1"/>
          </p:cNvPicPr>
          <p:nvPr/>
        </p:nvPicPr>
        <p:blipFill>
          <a:blip r:embed="rId4"/>
          <a:stretch>
            <a:fillRect/>
          </a:stretch>
        </p:blipFill>
        <p:spPr>
          <a:xfrm>
            <a:off x="8075633" y="3847202"/>
            <a:ext cx="971686" cy="971686"/>
          </a:xfrm>
          <a:prstGeom prst="rect">
            <a:avLst/>
          </a:prstGeom>
        </p:spPr>
      </p:pic>
      <p:pic>
        <p:nvPicPr>
          <p:cNvPr id="11" name="Graphic 10" descr="Database">
            <a:extLst>
              <a:ext uri="{FF2B5EF4-FFF2-40B4-BE49-F238E27FC236}">
                <a16:creationId xmlns:a16="http://schemas.microsoft.com/office/drawing/2014/main" id="{4C657C8D-AECF-40D9-AB09-C5716344B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1368" y="2475602"/>
            <a:ext cx="1371600" cy="1371600"/>
          </a:xfrm>
          <a:prstGeom prst="rect">
            <a:avLst/>
          </a:prstGeom>
        </p:spPr>
      </p:pic>
      <p:sp>
        <p:nvSpPr>
          <p:cNvPr id="12" name="TextBox 11">
            <a:extLst>
              <a:ext uri="{FF2B5EF4-FFF2-40B4-BE49-F238E27FC236}">
                <a16:creationId xmlns:a16="http://schemas.microsoft.com/office/drawing/2014/main" id="{337CD2A4-49E6-4A69-9180-44A7B15FCC16}"/>
              </a:ext>
            </a:extLst>
          </p:cNvPr>
          <p:cNvSpPr txBox="1"/>
          <p:nvPr/>
        </p:nvSpPr>
        <p:spPr>
          <a:xfrm>
            <a:off x="9090568" y="2628002"/>
            <a:ext cx="2545080" cy="1077218"/>
          </a:xfrm>
          <a:prstGeom prst="rect">
            <a:avLst/>
          </a:prstGeom>
          <a:noFill/>
        </p:spPr>
        <p:txBody>
          <a:bodyPr wrap="square" rtlCol="0">
            <a:spAutoFit/>
          </a:bodyPr>
          <a:lstStyle/>
          <a:p>
            <a:pPr algn="ctr"/>
            <a:r>
              <a:rPr lang="en-US" sz="3200" dirty="0">
                <a:latin typeface="+mn-lt"/>
              </a:rPr>
              <a:t>Commercial SIEM</a:t>
            </a:r>
          </a:p>
        </p:txBody>
      </p:sp>
      <p:sp>
        <p:nvSpPr>
          <p:cNvPr id="13" name="TextBox 12">
            <a:extLst>
              <a:ext uri="{FF2B5EF4-FFF2-40B4-BE49-F238E27FC236}">
                <a16:creationId xmlns:a16="http://schemas.microsoft.com/office/drawing/2014/main" id="{AD50226A-A558-460A-A36B-667EF1AE8FFC}"/>
              </a:ext>
            </a:extLst>
          </p:cNvPr>
          <p:cNvSpPr txBox="1"/>
          <p:nvPr/>
        </p:nvSpPr>
        <p:spPr>
          <a:xfrm>
            <a:off x="9064567" y="4040657"/>
            <a:ext cx="2597081" cy="584775"/>
          </a:xfrm>
          <a:prstGeom prst="rect">
            <a:avLst/>
          </a:prstGeom>
          <a:noFill/>
        </p:spPr>
        <p:txBody>
          <a:bodyPr wrap="square" rtlCol="0">
            <a:spAutoFit/>
          </a:bodyPr>
          <a:lstStyle/>
          <a:p>
            <a:pPr algn="ctr"/>
            <a:r>
              <a:rPr lang="en-US" sz="3200" dirty="0">
                <a:latin typeface="+mn-lt"/>
              </a:rPr>
              <a:t>Elasticsearch</a:t>
            </a:r>
          </a:p>
        </p:txBody>
      </p:sp>
      <p:pic>
        <p:nvPicPr>
          <p:cNvPr id="16" name="Picture 15">
            <a:extLst>
              <a:ext uri="{FF2B5EF4-FFF2-40B4-BE49-F238E27FC236}">
                <a16:creationId xmlns:a16="http://schemas.microsoft.com/office/drawing/2014/main" id="{47935F85-0BEF-44CB-90A9-BBB53159CD99}"/>
              </a:ext>
            </a:extLst>
          </p:cNvPr>
          <p:cNvPicPr>
            <a:picLocks noChangeAspect="1"/>
          </p:cNvPicPr>
          <p:nvPr/>
        </p:nvPicPr>
        <p:blipFill>
          <a:blip r:embed="rId7"/>
          <a:stretch>
            <a:fillRect/>
          </a:stretch>
        </p:blipFill>
        <p:spPr>
          <a:xfrm>
            <a:off x="4589214" y="3220411"/>
            <a:ext cx="1476452" cy="751409"/>
          </a:xfrm>
          <a:prstGeom prst="rect">
            <a:avLst/>
          </a:prstGeom>
          <a:ln>
            <a:solidFill>
              <a:schemeClr val="tx1"/>
            </a:solidFill>
          </a:ln>
        </p:spPr>
      </p:pic>
      <p:cxnSp>
        <p:nvCxnSpPr>
          <p:cNvPr id="17" name="Straight Arrow Connector 16">
            <a:extLst>
              <a:ext uri="{FF2B5EF4-FFF2-40B4-BE49-F238E27FC236}">
                <a16:creationId xmlns:a16="http://schemas.microsoft.com/office/drawing/2014/main" id="{7F4874CC-0CEB-49A6-9BE2-219FE62C293B}"/>
              </a:ext>
            </a:extLst>
          </p:cNvPr>
          <p:cNvCxnSpPr>
            <a:cxnSpLocks/>
          </p:cNvCxnSpPr>
          <p:nvPr/>
        </p:nvCxnSpPr>
        <p:spPr>
          <a:xfrm flipV="1">
            <a:off x="3965448" y="3847202"/>
            <a:ext cx="457200" cy="4581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BDE84-E597-4F4C-B25C-0C90D366004F}"/>
              </a:ext>
            </a:extLst>
          </p:cNvPr>
          <p:cNvPicPr>
            <a:picLocks noChangeAspect="1"/>
          </p:cNvPicPr>
          <p:nvPr/>
        </p:nvPicPr>
        <p:blipFill>
          <a:blip r:embed="rId3"/>
          <a:stretch>
            <a:fillRect/>
          </a:stretch>
        </p:blipFill>
        <p:spPr>
          <a:xfrm>
            <a:off x="6726886" y="3894833"/>
            <a:ext cx="771633" cy="876422"/>
          </a:xfrm>
          <a:prstGeom prst="rect">
            <a:avLst/>
          </a:prstGeom>
        </p:spPr>
      </p:pic>
      <p:cxnSp>
        <p:nvCxnSpPr>
          <p:cNvPr id="22" name="Straight Arrow Connector 21">
            <a:extLst>
              <a:ext uri="{FF2B5EF4-FFF2-40B4-BE49-F238E27FC236}">
                <a16:creationId xmlns:a16="http://schemas.microsoft.com/office/drawing/2014/main" id="{2490FAFB-D669-45A4-8394-9C896FBAEE92}"/>
              </a:ext>
            </a:extLst>
          </p:cNvPr>
          <p:cNvCxnSpPr>
            <a:cxnSpLocks/>
          </p:cNvCxnSpPr>
          <p:nvPr/>
        </p:nvCxnSpPr>
        <p:spPr>
          <a:xfrm>
            <a:off x="7546848" y="4333044"/>
            <a:ext cx="45985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2738524-0FA9-476A-AF6E-4FD3A43F19BF}"/>
              </a:ext>
            </a:extLst>
          </p:cNvPr>
          <p:cNvCxnSpPr>
            <a:cxnSpLocks/>
          </p:cNvCxnSpPr>
          <p:nvPr/>
        </p:nvCxnSpPr>
        <p:spPr>
          <a:xfrm flipH="1">
            <a:off x="6405175" y="3207959"/>
            <a:ext cx="1371598" cy="2457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D52774-DDF0-412B-86EA-8B39C32D7741}"/>
              </a:ext>
            </a:extLst>
          </p:cNvPr>
          <p:cNvCxnSpPr>
            <a:cxnSpLocks/>
          </p:cNvCxnSpPr>
          <p:nvPr/>
        </p:nvCxnSpPr>
        <p:spPr>
          <a:xfrm flipH="1" flipV="1">
            <a:off x="6175248" y="3847202"/>
            <a:ext cx="355989" cy="381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71A7958-26DE-4171-850E-04ED6E68E33B}"/>
              </a:ext>
            </a:extLst>
          </p:cNvPr>
          <p:cNvSpPr txBox="1"/>
          <p:nvPr/>
        </p:nvSpPr>
        <p:spPr>
          <a:xfrm>
            <a:off x="738742" y="2776681"/>
            <a:ext cx="2312306" cy="646331"/>
          </a:xfrm>
          <a:prstGeom prst="rect">
            <a:avLst/>
          </a:prstGeom>
          <a:noFill/>
          <a:ln>
            <a:solidFill>
              <a:schemeClr val="tx1"/>
            </a:solidFill>
          </a:ln>
        </p:spPr>
        <p:txBody>
          <a:bodyPr wrap="square" rtlCol="0">
            <a:spAutoFit/>
          </a:bodyPr>
          <a:lstStyle/>
          <a:p>
            <a:pPr algn="ctr"/>
            <a:r>
              <a:rPr lang="en-US" sz="3600" dirty="0">
                <a:latin typeface="+mn-lt"/>
              </a:rPr>
              <a:t>Log Agent</a:t>
            </a:r>
          </a:p>
        </p:txBody>
      </p:sp>
      <p:cxnSp>
        <p:nvCxnSpPr>
          <p:cNvPr id="34" name="Straight Arrow Connector 33">
            <a:extLst>
              <a:ext uri="{FF2B5EF4-FFF2-40B4-BE49-F238E27FC236}">
                <a16:creationId xmlns:a16="http://schemas.microsoft.com/office/drawing/2014/main" id="{4262DE98-94AF-429F-A777-FBE98D1B2E6E}"/>
              </a:ext>
            </a:extLst>
          </p:cNvPr>
          <p:cNvCxnSpPr/>
          <p:nvPr/>
        </p:nvCxnSpPr>
        <p:spPr>
          <a:xfrm>
            <a:off x="3432048" y="3207959"/>
            <a:ext cx="990600" cy="2457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33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63C1B-CCEE-4C20-941D-941F37075311}"/>
              </a:ext>
            </a:extLst>
          </p:cNvPr>
          <p:cNvPicPr>
            <a:picLocks noChangeAspect="1"/>
          </p:cNvPicPr>
          <p:nvPr/>
        </p:nvPicPr>
        <p:blipFill>
          <a:blip r:embed="rId2"/>
          <a:stretch>
            <a:fillRect/>
          </a:stretch>
        </p:blipFill>
        <p:spPr>
          <a:xfrm>
            <a:off x="571487" y="1304544"/>
            <a:ext cx="10291585" cy="5051806"/>
          </a:xfrm>
          <a:prstGeom prst="rect">
            <a:avLst/>
          </a:prstGeom>
        </p:spPr>
      </p:pic>
      <p:sp>
        <p:nvSpPr>
          <p:cNvPr id="6" name="Title 5">
            <a:extLst>
              <a:ext uri="{FF2B5EF4-FFF2-40B4-BE49-F238E27FC236}">
                <a16:creationId xmlns:a16="http://schemas.microsoft.com/office/drawing/2014/main" id="{2E3DD9F9-DBC8-4F20-BAF0-EDF0D1542707}"/>
              </a:ext>
            </a:extLst>
          </p:cNvPr>
          <p:cNvSpPr>
            <a:spLocks noGrp="1"/>
          </p:cNvSpPr>
          <p:nvPr>
            <p:ph type="title"/>
          </p:nvPr>
        </p:nvSpPr>
        <p:spPr/>
        <p:txBody>
          <a:bodyPr/>
          <a:lstStyle/>
          <a:p>
            <a:r>
              <a:rPr lang="en-US" dirty="0">
                <a:latin typeface="Arial Black" panose="020B0A04020102020204" pitchFamily="34" charset="0"/>
              </a:rPr>
              <a:t>The Full Layout</a:t>
            </a:r>
          </a:p>
        </p:txBody>
      </p:sp>
      <p:sp>
        <p:nvSpPr>
          <p:cNvPr id="2" name="Footer Placeholder 1">
            <a:extLst>
              <a:ext uri="{FF2B5EF4-FFF2-40B4-BE49-F238E27FC236}">
                <a16:creationId xmlns:a16="http://schemas.microsoft.com/office/drawing/2014/main" id="{C15B7661-69B6-49DB-A861-69378B43E2D6}"/>
              </a:ext>
            </a:extLst>
          </p:cNvPr>
          <p:cNvSpPr>
            <a:spLocks noGrp="1"/>
          </p:cNvSpPr>
          <p:nvPr>
            <p:ph type="ftr" sz="quarter" idx="11"/>
          </p:nvPr>
        </p:nvSpPr>
        <p:spPr/>
        <p:txBody>
          <a:bodyPr/>
          <a:lstStyle/>
          <a:p>
            <a:r>
              <a:rPr lang="en-US"/>
              <a:t>John Hubbard [@SecHubb]</a:t>
            </a:r>
          </a:p>
        </p:txBody>
      </p:sp>
      <p:sp>
        <p:nvSpPr>
          <p:cNvPr id="3" name="Slide Number Placeholder 2">
            <a:extLst>
              <a:ext uri="{FF2B5EF4-FFF2-40B4-BE49-F238E27FC236}">
                <a16:creationId xmlns:a16="http://schemas.microsoft.com/office/drawing/2014/main" id="{D503D39A-17A5-42BF-83A9-3B44A434055D}"/>
              </a:ext>
            </a:extLst>
          </p:cNvPr>
          <p:cNvSpPr>
            <a:spLocks noGrp="1"/>
          </p:cNvSpPr>
          <p:nvPr>
            <p:ph type="sldNum" sz="quarter" idx="12"/>
          </p:nvPr>
        </p:nvSpPr>
        <p:spPr/>
        <p:txBody>
          <a:bodyPr/>
          <a:lstStyle/>
          <a:p>
            <a:fld id="{B50D2CD9-256A-41CD-97C4-E1B3FF7BDE57}" type="slidenum">
              <a:rPr lang="en-US" smtClean="0"/>
              <a:t>66</a:t>
            </a:fld>
            <a:endParaRPr lang="en-US"/>
          </a:p>
        </p:txBody>
      </p:sp>
      <p:sp>
        <p:nvSpPr>
          <p:cNvPr id="5" name="Rectangle 4">
            <a:extLst>
              <a:ext uri="{FF2B5EF4-FFF2-40B4-BE49-F238E27FC236}">
                <a16:creationId xmlns:a16="http://schemas.microsoft.com/office/drawing/2014/main" id="{8E73A81E-C930-4483-B063-FCDA8A65D252}"/>
              </a:ext>
            </a:extLst>
          </p:cNvPr>
          <p:cNvSpPr/>
          <p:nvPr/>
        </p:nvSpPr>
        <p:spPr>
          <a:xfrm>
            <a:off x="571487" y="6169044"/>
            <a:ext cx="8196072" cy="276999"/>
          </a:xfrm>
          <a:prstGeom prst="rect">
            <a:avLst/>
          </a:prstGeom>
        </p:spPr>
        <p:txBody>
          <a:bodyPr wrap="square">
            <a:spAutoFit/>
          </a:bodyPr>
          <a:lstStyle/>
          <a:p>
            <a:r>
              <a:rPr lang="en-US" sz="1200" dirty="0"/>
              <a:t>https://www.elastic.co/assets/blt2614227bb99b9878/architecture-best-practices.pdf</a:t>
            </a:r>
          </a:p>
        </p:txBody>
      </p:sp>
    </p:spTree>
    <p:extLst>
      <p:ext uri="{BB962C8B-B14F-4D97-AF65-F5344CB8AC3E}">
        <p14:creationId xmlns:p14="http://schemas.microsoft.com/office/powerpoint/2010/main" val="2590474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D023-98ED-4A1A-97E5-0889914E72C4}"/>
              </a:ext>
            </a:extLst>
          </p:cNvPr>
          <p:cNvSpPr>
            <a:spLocks noGrp="1"/>
          </p:cNvSpPr>
          <p:nvPr>
            <p:ph type="ctrTitle"/>
          </p:nvPr>
        </p:nvSpPr>
        <p:spPr/>
        <p:txBody>
          <a:bodyPr/>
          <a:lstStyle/>
          <a:p>
            <a:r>
              <a:rPr lang="en-US" dirty="0">
                <a:latin typeface="Arial Black" panose="020B0A04020102020204" pitchFamily="34" charset="0"/>
              </a:rPr>
              <a:t>Hardware</a:t>
            </a:r>
          </a:p>
        </p:txBody>
      </p:sp>
      <p:sp>
        <p:nvSpPr>
          <p:cNvPr id="3" name="Subtitle 2">
            <a:extLst>
              <a:ext uri="{FF2B5EF4-FFF2-40B4-BE49-F238E27FC236}">
                <a16:creationId xmlns:a16="http://schemas.microsoft.com/office/drawing/2014/main" id="{8661D799-27C2-4768-9EDC-13D63AA01E01}"/>
              </a:ext>
            </a:extLst>
          </p:cNvPr>
          <p:cNvSpPr>
            <a:spLocks noGrp="1"/>
          </p:cNvSpPr>
          <p:nvPr>
            <p:ph type="subTitle" idx="1"/>
          </p:nvPr>
        </p:nvSpPr>
        <p:spPr/>
        <p:txBody>
          <a:bodyPr/>
          <a:lstStyle/>
          <a:p>
            <a:r>
              <a:rPr lang="en-US" dirty="0"/>
              <a:t>Backup Slides</a:t>
            </a:r>
          </a:p>
        </p:txBody>
      </p:sp>
      <p:sp>
        <p:nvSpPr>
          <p:cNvPr id="4" name="Footer Placeholder 3">
            <a:extLst>
              <a:ext uri="{FF2B5EF4-FFF2-40B4-BE49-F238E27FC236}">
                <a16:creationId xmlns:a16="http://schemas.microsoft.com/office/drawing/2014/main" id="{A3BDA492-7392-42A0-B33C-D72CAE8AE0F6}"/>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1A617CD6-93CB-4097-8F92-D0F4C8954183}"/>
              </a:ext>
            </a:extLst>
          </p:cNvPr>
          <p:cNvSpPr>
            <a:spLocks noGrp="1"/>
          </p:cNvSpPr>
          <p:nvPr>
            <p:ph type="sldNum" sz="quarter" idx="12"/>
          </p:nvPr>
        </p:nvSpPr>
        <p:spPr/>
        <p:txBody>
          <a:bodyPr/>
          <a:lstStyle/>
          <a:p>
            <a:fld id="{B50D2CD9-256A-41CD-97C4-E1B3FF7BDE57}" type="slidenum">
              <a:rPr lang="en-US" smtClean="0"/>
              <a:t>67</a:t>
            </a:fld>
            <a:endParaRPr lang="en-US"/>
          </a:p>
        </p:txBody>
      </p:sp>
    </p:spTree>
    <p:extLst>
      <p:ext uri="{BB962C8B-B14F-4D97-AF65-F5344CB8AC3E}">
        <p14:creationId xmlns:p14="http://schemas.microsoft.com/office/powerpoint/2010/main" val="525878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9E09-4F4B-4148-B6FD-8B9D8C6649DB}"/>
              </a:ext>
            </a:extLst>
          </p:cNvPr>
          <p:cNvSpPr>
            <a:spLocks noGrp="1"/>
          </p:cNvSpPr>
          <p:nvPr>
            <p:ph type="title"/>
          </p:nvPr>
        </p:nvSpPr>
        <p:spPr/>
        <p:txBody>
          <a:bodyPr>
            <a:normAutofit/>
          </a:bodyPr>
          <a:lstStyle/>
          <a:p>
            <a:r>
              <a:rPr lang="en-US" dirty="0">
                <a:latin typeface="Arial Black" panose="020B0A04020102020204" pitchFamily="34" charset="0"/>
              </a:rPr>
              <a:t>CPU and Memory</a:t>
            </a:r>
          </a:p>
        </p:txBody>
      </p:sp>
      <p:sp>
        <p:nvSpPr>
          <p:cNvPr id="3" name="Content Placeholder 2">
            <a:extLst>
              <a:ext uri="{FF2B5EF4-FFF2-40B4-BE49-F238E27FC236}">
                <a16:creationId xmlns:a16="http://schemas.microsoft.com/office/drawing/2014/main" id="{36D556D6-0D97-4D01-AFBF-85FD9695F93C}"/>
              </a:ext>
            </a:extLst>
          </p:cNvPr>
          <p:cNvSpPr>
            <a:spLocks noGrp="1"/>
          </p:cNvSpPr>
          <p:nvPr>
            <p:ph idx="1"/>
          </p:nvPr>
        </p:nvSpPr>
        <p:spPr/>
        <p:txBody>
          <a:bodyPr>
            <a:normAutofit/>
          </a:bodyPr>
          <a:lstStyle/>
          <a:p>
            <a:r>
              <a:rPr lang="en-US" sz="2800" dirty="0"/>
              <a:t>How much CPU and memory are required?</a:t>
            </a:r>
          </a:p>
          <a:p>
            <a:pPr marL="0" indent="0">
              <a:buNone/>
            </a:pPr>
            <a:r>
              <a:rPr lang="en-US" sz="2800" b="1" dirty="0"/>
              <a:t>Memory will run out first </a:t>
            </a:r>
          </a:p>
          <a:p>
            <a:pPr marL="511175" indent="-457200"/>
            <a:r>
              <a:rPr lang="en-US" b="1" dirty="0"/>
              <a:t>Use as much as possible</a:t>
            </a:r>
          </a:p>
          <a:p>
            <a:pPr marL="511175" indent="-457200"/>
            <a:r>
              <a:rPr lang="en-US" b="1" dirty="0"/>
              <a:t>8GB+ per node</a:t>
            </a:r>
          </a:p>
          <a:p>
            <a:pPr marL="511175" indent="-457200"/>
            <a:r>
              <a:rPr lang="en-US" b="1" dirty="0"/>
              <a:t>64GB</a:t>
            </a:r>
            <a:r>
              <a:rPr lang="en-US" dirty="0"/>
              <a:t> = sweet spot (Java limitations)</a:t>
            </a:r>
          </a:p>
          <a:p>
            <a:pPr marL="968375" lvl="1" indent="-457200"/>
            <a:r>
              <a:rPr lang="en-US" dirty="0"/>
              <a:t>&lt;=31GB dedicated </a:t>
            </a:r>
            <a:r>
              <a:rPr lang="en-US"/>
              <a:t>to Java max</a:t>
            </a:r>
            <a:endParaRPr lang="en-US" dirty="0"/>
          </a:p>
          <a:p>
            <a:pPr marL="968375" lvl="1" indent="-457200"/>
            <a:r>
              <a:rPr lang="en-US" dirty="0"/>
              <a:t>/</a:t>
            </a:r>
            <a:r>
              <a:rPr lang="en-US" dirty="0" err="1"/>
              <a:t>etc</a:t>
            </a:r>
            <a:r>
              <a:rPr lang="en-US" dirty="0"/>
              <a:t>/</a:t>
            </a:r>
            <a:r>
              <a:rPr lang="en-US" dirty="0" err="1"/>
              <a:t>elasticsearch</a:t>
            </a:r>
            <a:r>
              <a:rPr lang="en-US" dirty="0"/>
              <a:t>/</a:t>
            </a:r>
            <a:r>
              <a:rPr lang="en-US" dirty="0" err="1"/>
              <a:t>jvm.options</a:t>
            </a:r>
            <a:r>
              <a:rPr lang="en-US" dirty="0"/>
              <a:t> file</a:t>
            </a:r>
          </a:p>
          <a:p>
            <a:pPr marL="0" indent="0">
              <a:buNone/>
            </a:pPr>
            <a:r>
              <a:rPr lang="en-US" sz="2800" b="1" dirty="0"/>
              <a:t>CPU</a:t>
            </a:r>
            <a:r>
              <a:rPr lang="en-US" sz="2800" dirty="0"/>
              <a:t> – multi-core/node, 64bit</a:t>
            </a:r>
          </a:p>
          <a:p>
            <a:pPr marL="511175" indent="-457200"/>
            <a:r>
              <a:rPr lang="en-US" dirty="0"/>
              <a:t>More cores better than faster speed</a:t>
            </a:r>
          </a:p>
          <a:p>
            <a:pPr marL="0" indent="0">
              <a:buNone/>
            </a:pPr>
            <a:endParaRPr lang="en-US" sz="2800" dirty="0"/>
          </a:p>
        </p:txBody>
      </p:sp>
      <p:sp>
        <p:nvSpPr>
          <p:cNvPr id="4" name="Rectangle 3">
            <a:extLst>
              <a:ext uri="{FF2B5EF4-FFF2-40B4-BE49-F238E27FC236}">
                <a16:creationId xmlns:a16="http://schemas.microsoft.com/office/drawing/2014/main" id="{CBA520B3-F1DF-4A56-AB00-2D92DB717BB7}"/>
              </a:ext>
            </a:extLst>
          </p:cNvPr>
          <p:cNvSpPr/>
          <p:nvPr/>
        </p:nvSpPr>
        <p:spPr>
          <a:xfrm>
            <a:off x="8534400" y="1828800"/>
            <a:ext cx="2819400" cy="3962400"/>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r>
              <a:rPr lang="en-US" sz="2800" dirty="0"/>
              <a:t>Heap</a:t>
            </a:r>
          </a:p>
        </p:txBody>
      </p:sp>
      <p:sp>
        <p:nvSpPr>
          <p:cNvPr id="5" name="Rectangle 4">
            <a:extLst>
              <a:ext uri="{FF2B5EF4-FFF2-40B4-BE49-F238E27FC236}">
                <a16:creationId xmlns:a16="http://schemas.microsoft.com/office/drawing/2014/main" id="{AE6D4C4B-AF59-448C-AFDA-99A2F84C46D7}"/>
              </a:ext>
            </a:extLst>
          </p:cNvPr>
          <p:cNvSpPr/>
          <p:nvPr/>
        </p:nvSpPr>
        <p:spPr>
          <a:xfrm>
            <a:off x="8534400" y="3730869"/>
            <a:ext cx="2819400" cy="2057400"/>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t"/>
          <a:lstStyle/>
          <a:p>
            <a:pPr algn="ctr"/>
            <a:r>
              <a:rPr lang="en-US" sz="2800" dirty="0"/>
              <a:t>OS / Lucene</a:t>
            </a:r>
          </a:p>
        </p:txBody>
      </p:sp>
      <p:pic>
        <p:nvPicPr>
          <p:cNvPr id="6" name="Picture 5">
            <a:extLst>
              <a:ext uri="{FF2B5EF4-FFF2-40B4-BE49-F238E27FC236}">
                <a16:creationId xmlns:a16="http://schemas.microsoft.com/office/drawing/2014/main" id="{E2A8B130-FA91-49D6-A7A8-92902A9F4FAB}"/>
              </a:ext>
            </a:extLst>
          </p:cNvPr>
          <p:cNvPicPr>
            <a:picLocks noChangeAspect="1"/>
          </p:cNvPicPr>
          <p:nvPr/>
        </p:nvPicPr>
        <p:blipFill>
          <a:blip r:embed="rId3"/>
          <a:stretch>
            <a:fillRect/>
          </a:stretch>
        </p:blipFill>
        <p:spPr>
          <a:xfrm>
            <a:off x="9170886" y="2161453"/>
            <a:ext cx="1546428" cy="1546428"/>
          </a:xfrm>
          <a:prstGeom prst="rect">
            <a:avLst/>
          </a:prstGeom>
        </p:spPr>
      </p:pic>
      <p:pic>
        <p:nvPicPr>
          <p:cNvPr id="8" name="Picture 7" descr="A close up of a toy&#10;&#10;Description generated with high confidence">
            <a:extLst>
              <a:ext uri="{FF2B5EF4-FFF2-40B4-BE49-F238E27FC236}">
                <a16:creationId xmlns:a16="http://schemas.microsoft.com/office/drawing/2014/main" id="{29582B7A-4FF2-4295-A152-D31B2CA3DED9}"/>
              </a:ext>
            </a:extLst>
          </p:cNvPr>
          <p:cNvPicPr>
            <a:picLocks noChangeAspect="1"/>
          </p:cNvPicPr>
          <p:nvPr/>
        </p:nvPicPr>
        <p:blipFill>
          <a:blip r:embed="rId4"/>
          <a:stretch>
            <a:fillRect/>
          </a:stretch>
        </p:blipFill>
        <p:spPr>
          <a:xfrm>
            <a:off x="9526092" y="4264269"/>
            <a:ext cx="836016" cy="990600"/>
          </a:xfrm>
          <a:prstGeom prst="rect">
            <a:avLst/>
          </a:prstGeom>
        </p:spPr>
      </p:pic>
      <p:pic>
        <p:nvPicPr>
          <p:cNvPr id="9" name="Picture 8">
            <a:extLst>
              <a:ext uri="{FF2B5EF4-FFF2-40B4-BE49-F238E27FC236}">
                <a16:creationId xmlns:a16="http://schemas.microsoft.com/office/drawing/2014/main" id="{A09E156C-DB85-4DF7-9A82-F2F3EDEA27D7}"/>
              </a:ext>
            </a:extLst>
          </p:cNvPr>
          <p:cNvPicPr>
            <a:picLocks noChangeAspect="1"/>
          </p:cNvPicPr>
          <p:nvPr/>
        </p:nvPicPr>
        <p:blipFill>
          <a:blip r:embed="rId5"/>
          <a:stretch>
            <a:fillRect/>
          </a:stretch>
        </p:blipFill>
        <p:spPr>
          <a:xfrm>
            <a:off x="8305800" y="4596908"/>
            <a:ext cx="2881584" cy="1045280"/>
          </a:xfrm>
          <a:prstGeom prst="rect">
            <a:avLst/>
          </a:prstGeom>
        </p:spPr>
      </p:pic>
      <p:sp>
        <p:nvSpPr>
          <p:cNvPr id="10" name="Rectangle 9">
            <a:extLst>
              <a:ext uri="{FF2B5EF4-FFF2-40B4-BE49-F238E27FC236}">
                <a16:creationId xmlns:a16="http://schemas.microsoft.com/office/drawing/2014/main" id="{FCDBE11F-B9FB-4BD7-81D4-F023A1FBEE74}"/>
              </a:ext>
            </a:extLst>
          </p:cNvPr>
          <p:cNvSpPr/>
          <p:nvPr/>
        </p:nvSpPr>
        <p:spPr>
          <a:xfrm>
            <a:off x="8887561" y="1262291"/>
            <a:ext cx="2113078" cy="584775"/>
          </a:xfrm>
          <a:prstGeom prst="rect">
            <a:avLst/>
          </a:prstGeom>
        </p:spPr>
        <p:txBody>
          <a:bodyPr wrap="none">
            <a:spAutoFit/>
          </a:bodyPr>
          <a:lstStyle/>
          <a:p>
            <a:pPr algn="ctr"/>
            <a:r>
              <a:rPr lang="en-US" sz="3200" dirty="0">
                <a:latin typeface="Gill Sans MT" panose="020B0502020104020203" pitchFamily="34" charset="0"/>
              </a:rPr>
              <a:t>Node RAM</a:t>
            </a:r>
          </a:p>
        </p:txBody>
      </p:sp>
      <p:sp>
        <p:nvSpPr>
          <p:cNvPr id="11" name="Left Brace 10">
            <a:extLst>
              <a:ext uri="{FF2B5EF4-FFF2-40B4-BE49-F238E27FC236}">
                <a16:creationId xmlns:a16="http://schemas.microsoft.com/office/drawing/2014/main" id="{A719C49B-9044-4A7D-8A1C-01F85AEC5A57}"/>
              </a:ext>
            </a:extLst>
          </p:cNvPr>
          <p:cNvSpPr/>
          <p:nvPr/>
        </p:nvSpPr>
        <p:spPr>
          <a:xfrm>
            <a:off x="8208125" y="1847066"/>
            <a:ext cx="250075" cy="186081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226AD569-0BF0-4D9D-9A6D-024C23ABFCAC}"/>
              </a:ext>
            </a:extLst>
          </p:cNvPr>
          <p:cNvSpPr/>
          <p:nvPr/>
        </p:nvSpPr>
        <p:spPr>
          <a:xfrm>
            <a:off x="6666140" y="2515863"/>
            <a:ext cx="1446229" cy="523220"/>
          </a:xfrm>
          <a:prstGeom prst="rect">
            <a:avLst/>
          </a:prstGeom>
        </p:spPr>
        <p:txBody>
          <a:bodyPr wrap="none">
            <a:spAutoFit/>
          </a:bodyPr>
          <a:lstStyle/>
          <a:p>
            <a:pPr algn="ctr"/>
            <a:r>
              <a:rPr lang="en-US" sz="2800" dirty="0">
                <a:latin typeface="Gill Sans MT" panose="020B0502020104020203" pitchFamily="34" charset="0"/>
              </a:rPr>
              <a:t>&lt;=31GB</a:t>
            </a:r>
          </a:p>
        </p:txBody>
      </p:sp>
      <p:sp>
        <p:nvSpPr>
          <p:cNvPr id="7" name="Footer Placeholder 6">
            <a:extLst>
              <a:ext uri="{FF2B5EF4-FFF2-40B4-BE49-F238E27FC236}">
                <a16:creationId xmlns:a16="http://schemas.microsoft.com/office/drawing/2014/main" id="{737E35C4-25FA-4634-994C-5B13C6FBA865}"/>
              </a:ext>
            </a:extLst>
          </p:cNvPr>
          <p:cNvSpPr>
            <a:spLocks noGrp="1"/>
          </p:cNvSpPr>
          <p:nvPr>
            <p:ph type="ftr" sz="quarter" idx="11"/>
          </p:nvPr>
        </p:nvSpPr>
        <p:spPr/>
        <p:txBody>
          <a:bodyPr/>
          <a:lstStyle/>
          <a:p>
            <a:r>
              <a:rPr lang="en-US" dirty="0"/>
              <a:t>John Hubbard [@SecHubb]</a:t>
            </a:r>
          </a:p>
        </p:txBody>
      </p:sp>
      <p:sp>
        <p:nvSpPr>
          <p:cNvPr id="13" name="Slide Number Placeholder 12">
            <a:extLst>
              <a:ext uri="{FF2B5EF4-FFF2-40B4-BE49-F238E27FC236}">
                <a16:creationId xmlns:a16="http://schemas.microsoft.com/office/drawing/2014/main" id="{E22579F5-1EBD-4582-AA62-6677A490301D}"/>
              </a:ext>
            </a:extLst>
          </p:cNvPr>
          <p:cNvSpPr>
            <a:spLocks noGrp="1"/>
          </p:cNvSpPr>
          <p:nvPr>
            <p:ph type="sldNum" sz="quarter" idx="12"/>
          </p:nvPr>
        </p:nvSpPr>
        <p:spPr/>
        <p:txBody>
          <a:bodyPr/>
          <a:lstStyle/>
          <a:p>
            <a:fld id="{B50D2CD9-256A-41CD-97C4-E1B3FF7BDE57}" type="slidenum">
              <a:rPr lang="en-US" smtClean="0"/>
              <a:t>68</a:t>
            </a:fld>
            <a:endParaRPr lang="en-US" dirty="0"/>
          </a:p>
        </p:txBody>
      </p:sp>
      <p:sp>
        <p:nvSpPr>
          <p:cNvPr id="15" name="Left Brace 14">
            <a:extLst>
              <a:ext uri="{FF2B5EF4-FFF2-40B4-BE49-F238E27FC236}">
                <a16:creationId xmlns:a16="http://schemas.microsoft.com/office/drawing/2014/main" id="{78C7AC3D-DF6B-437B-96DA-14DCA3B27875}"/>
              </a:ext>
            </a:extLst>
          </p:cNvPr>
          <p:cNvSpPr/>
          <p:nvPr/>
        </p:nvSpPr>
        <p:spPr>
          <a:xfrm>
            <a:off x="8208124" y="3842818"/>
            <a:ext cx="250075" cy="186081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60AB616-5EC2-433E-A410-9AE9A2B73E7B}"/>
              </a:ext>
            </a:extLst>
          </p:cNvPr>
          <p:cNvSpPr/>
          <p:nvPr/>
        </p:nvSpPr>
        <p:spPr>
          <a:xfrm>
            <a:off x="7122932" y="4190977"/>
            <a:ext cx="997388" cy="1384995"/>
          </a:xfrm>
          <a:prstGeom prst="rect">
            <a:avLst/>
          </a:prstGeom>
        </p:spPr>
        <p:txBody>
          <a:bodyPr wrap="none">
            <a:spAutoFit/>
          </a:bodyPr>
          <a:lstStyle/>
          <a:p>
            <a:pPr algn="ctr"/>
            <a:r>
              <a:rPr lang="en-US" sz="2800" dirty="0">
                <a:latin typeface="Gill Sans MT" panose="020B0502020104020203" pitchFamily="34" charset="0"/>
              </a:rPr>
              <a:t>All </a:t>
            </a:r>
          </a:p>
          <a:p>
            <a:pPr algn="ctr"/>
            <a:r>
              <a:rPr lang="en-US" sz="2800" dirty="0">
                <a:latin typeface="Gill Sans MT" panose="020B0502020104020203" pitchFamily="34" charset="0"/>
              </a:rPr>
              <a:t>other</a:t>
            </a:r>
            <a:br>
              <a:rPr lang="en-US" sz="2800" dirty="0">
                <a:latin typeface="Gill Sans MT" panose="020B0502020104020203" pitchFamily="34" charset="0"/>
              </a:rPr>
            </a:br>
            <a:r>
              <a:rPr lang="en-US" sz="2800" dirty="0">
                <a:latin typeface="Gill Sans MT" panose="020B0502020104020203" pitchFamily="34" charset="0"/>
              </a:rPr>
              <a:t>RAM</a:t>
            </a:r>
          </a:p>
        </p:txBody>
      </p:sp>
      <p:sp>
        <p:nvSpPr>
          <p:cNvPr id="14" name="Rectangle 13">
            <a:extLst>
              <a:ext uri="{FF2B5EF4-FFF2-40B4-BE49-F238E27FC236}">
                <a16:creationId xmlns:a16="http://schemas.microsoft.com/office/drawing/2014/main" id="{8DDBEEB7-EFFE-4643-80E7-D5FCCFF4A273}"/>
              </a:ext>
            </a:extLst>
          </p:cNvPr>
          <p:cNvSpPr/>
          <p:nvPr/>
        </p:nvSpPr>
        <p:spPr>
          <a:xfrm>
            <a:off x="1990117" y="6125096"/>
            <a:ext cx="8211766" cy="369332"/>
          </a:xfrm>
          <a:prstGeom prst="rect">
            <a:avLst/>
          </a:prstGeom>
        </p:spPr>
        <p:txBody>
          <a:bodyPr wrap="square">
            <a:spAutoFit/>
          </a:bodyPr>
          <a:lstStyle/>
          <a:p>
            <a:pPr algn="ctr"/>
            <a:r>
              <a:rPr lang="en-US" dirty="0"/>
              <a:t>See: https://www.elastic.co/guide/en/elasticsearch/reference/current/heap-size.html</a:t>
            </a:r>
          </a:p>
        </p:txBody>
      </p:sp>
    </p:spTree>
    <p:extLst>
      <p:ext uri="{BB962C8B-B14F-4D97-AF65-F5344CB8AC3E}">
        <p14:creationId xmlns:p14="http://schemas.microsoft.com/office/powerpoint/2010/main" val="4064816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9ACA-DC07-40D8-AF01-CDA4C778E16D}"/>
              </a:ext>
            </a:extLst>
          </p:cNvPr>
          <p:cNvSpPr>
            <a:spLocks noGrp="1"/>
          </p:cNvSpPr>
          <p:nvPr>
            <p:ph type="title"/>
          </p:nvPr>
        </p:nvSpPr>
        <p:spPr/>
        <p:txBody>
          <a:bodyPr>
            <a:normAutofit/>
          </a:bodyPr>
          <a:lstStyle/>
          <a:p>
            <a:r>
              <a:rPr lang="en-US" dirty="0">
                <a:latin typeface="Arial Black" panose="020B0A04020102020204" pitchFamily="34" charset="0"/>
              </a:rPr>
              <a:t>Networking</a:t>
            </a:r>
          </a:p>
        </p:txBody>
      </p:sp>
      <p:sp>
        <p:nvSpPr>
          <p:cNvPr id="3" name="Content Placeholder 2">
            <a:extLst>
              <a:ext uri="{FF2B5EF4-FFF2-40B4-BE49-F238E27FC236}">
                <a16:creationId xmlns:a16="http://schemas.microsoft.com/office/drawing/2014/main" id="{B354E702-33D6-41A1-A85C-8BAB640F4C76}"/>
              </a:ext>
            </a:extLst>
          </p:cNvPr>
          <p:cNvSpPr>
            <a:spLocks noGrp="1"/>
          </p:cNvSpPr>
          <p:nvPr>
            <p:ph idx="1"/>
          </p:nvPr>
        </p:nvSpPr>
        <p:spPr/>
        <p:txBody>
          <a:bodyPr>
            <a:normAutofit lnSpcReduction="10000"/>
          </a:bodyPr>
          <a:lstStyle/>
          <a:p>
            <a:r>
              <a:rPr lang="en-US" sz="2800" dirty="0"/>
              <a:t>You can never have too much bandwidth!</a:t>
            </a:r>
          </a:p>
          <a:p>
            <a:pPr marL="457200" indent="-457200">
              <a:buFont typeface="Arial" panose="020B0604020202020204" pitchFamily="34" charset="0"/>
              <a:buChar char="•"/>
            </a:pPr>
            <a:r>
              <a:rPr lang="en-US" sz="2800" dirty="0"/>
              <a:t>Moving 50GB shards node to node</a:t>
            </a:r>
          </a:p>
          <a:p>
            <a:pPr marL="457200" indent="-457200">
              <a:buFont typeface="Arial" panose="020B0604020202020204" pitchFamily="34" charset="0"/>
              <a:buChar char="•"/>
            </a:pPr>
            <a:r>
              <a:rPr lang="en-US" sz="2800" dirty="0"/>
              <a:t>Returning large query results</a:t>
            </a:r>
          </a:p>
          <a:p>
            <a:pPr marL="457200" indent="-457200">
              <a:buFont typeface="Arial" panose="020B0604020202020204" pitchFamily="34" charset="0"/>
              <a:buChar char="•"/>
            </a:pPr>
            <a:r>
              <a:rPr lang="en-US" sz="2800" dirty="0"/>
              <a:t>Restoring from backup</a:t>
            </a:r>
          </a:p>
          <a:p>
            <a:r>
              <a:rPr lang="en-US" sz="2800" dirty="0"/>
              <a:t>Network Setup:</a:t>
            </a:r>
          </a:p>
          <a:p>
            <a:pPr marL="457200" indent="-457200">
              <a:buFont typeface="Arial" panose="020B0604020202020204" pitchFamily="34" charset="0"/>
              <a:buChar char="•"/>
            </a:pPr>
            <a:r>
              <a:rPr lang="en-US" sz="2800" dirty="0"/>
              <a:t>1GB is required</a:t>
            </a:r>
          </a:p>
          <a:p>
            <a:pPr marL="457200" indent="-457200">
              <a:buFont typeface="Arial" panose="020B0604020202020204" pitchFamily="34" charset="0"/>
              <a:buChar char="•"/>
            </a:pPr>
            <a:r>
              <a:rPr lang="en-US" sz="2800" b="1" dirty="0"/>
              <a:t>10GB</a:t>
            </a:r>
            <a:r>
              <a:rPr lang="en-US" sz="2800" dirty="0"/>
              <a:t> is better!</a:t>
            </a:r>
          </a:p>
          <a:p>
            <a:pPr marL="457200" indent="-457200">
              <a:buFont typeface="Arial" panose="020B0604020202020204" pitchFamily="34" charset="0"/>
              <a:buChar char="•"/>
            </a:pPr>
            <a:r>
              <a:rPr lang="en-US" sz="2800" dirty="0"/>
              <a:t>Minimize latency</a:t>
            </a:r>
          </a:p>
          <a:p>
            <a:pPr marL="457200" indent="-457200">
              <a:buFont typeface="Arial" panose="020B0604020202020204" pitchFamily="34" charset="0"/>
              <a:buChar char="•"/>
            </a:pPr>
            <a:r>
              <a:rPr lang="en-US" sz="2800" dirty="0"/>
              <a:t>Jumbo frames enabled</a:t>
            </a:r>
          </a:p>
          <a:p>
            <a:pPr marL="457200" indent="-457200">
              <a:buFont typeface="Arial" panose="020B0604020202020204" pitchFamily="34" charset="0"/>
              <a:buChar char="•"/>
            </a:pPr>
            <a:endParaRPr lang="en-US" dirty="0"/>
          </a:p>
        </p:txBody>
      </p:sp>
      <p:pic>
        <p:nvPicPr>
          <p:cNvPr id="7" name="Picture 6" descr="A close up of a device&#10;&#10;Description generated with high confidence">
            <a:extLst>
              <a:ext uri="{FF2B5EF4-FFF2-40B4-BE49-F238E27FC236}">
                <a16:creationId xmlns:a16="http://schemas.microsoft.com/office/drawing/2014/main" id="{4B3013F1-CCEE-40B0-96D0-3C9BDE3DEE6E}"/>
              </a:ext>
            </a:extLst>
          </p:cNvPr>
          <p:cNvPicPr>
            <a:picLocks noChangeAspect="1"/>
          </p:cNvPicPr>
          <p:nvPr/>
        </p:nvPicPr>
        <p:blipFill>
          <a:blip r:embed="rId3"/>
          <a:stretch>
            <a:fillRect/>
          </a:stretch>
        </p:blipFill>
        <p:spPr>
          <a:xfrm>
            <a:off x="6400800" y="2567553"/>
            <a:ext cx="5600700" cy="3733800"/>
          </a:xfrm>
          <a:prstGeom prst="rect">
            <a:avLst/>
          </a:prstGeom>
        </p:spPr>
      </p:pic>
      <p:sp>
        <p:nvSpPr>
          <p:cNvPr id="4" name="Footer Placeholder 3">
            <a:extLst>
              <a:ext uri="{FF2B5EF4-FFF2-40B4-BE49-F238E27FC236}">
                <a16:creationId xmlns:a16="http://schemas.microsoft.com/office/drawing/2014/main" id="{92562056-3EAE-4FCA-A36B-9B7A46189499}"/>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BF92C5AE-2CC4-40C2-8E3B-27BA9FDE8913}"/>
              </a:ext>
            </a:extLst>
          </p:cNvPr>
          <p:cNvSpPr>
            <a:spLocks noGrp="1"/>
          </p:cNvSpPr>
          <p:nvPr>
            <p:ph type="sldNum" sz="quarter" idx="12"/>
          </p:nvPr>
        </p:nvSpPr>
        <p:spPr/>
        <p:txBody>
          <a:bodyPr/>
          <a:lstStyle/>
          <a:p>
            <a:fld id="{B50D2CD9-256A-41CD-97C4-E1B3FF7BDE57}" type="slidenum">
              <a:rPr lang="en-US" smtClean="0"/>
              <a:t>69</a:t>
            </a:fld>
            <a:endParaRPr lang="en-US"/>
          </a:p>
        </p:txBody>
      </p:sp>
    </p:spTree>
    <p:extLst>
      <p:ext uri="{BB962C8B-B14F-4D97-AF65-F5344CB8AC3E}">
        <p14:creationId xmlns:p14="http://schemas.microsoft.com/office/powerpoint/2010/main" val="233086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BDD-66F7-41C6-9850-0CC494455595}"/>
              </a:ext>
            </a:extLst>
          </p:cNvPr>
          <p:cNvSpPr>
            <a:spLocks noGrp="1"/>
          </p:cNvSpPr>
          <p:nvPr>
            <p:ph type="title"/>
          </p:nvPr>
        </p:nvSpPr>
        <p:spPr/>
        <p:txBody>
          <a:bodyPr>
            <a:normAutofit/>
          </a:bodyPr>
          <a:lstStyle/>
          <a:p>
            <a:r>
              <a:rPr lang="en-US" dirty="0">
                <a:latin typeface="Arial Black" panose="020B0A04020102020204" pitchFamily="34" charset="0"/>
              </a:rPr>
              <a:t>Elastic stack as a SIEM</a:t>
            </a:r>
          </a:p>
        </p:txBody>
      </p:sp>
      <p:sp>
        <p:nvSpPr>
          <p:cNvPr id="3" name="Content Placeholder 2">
            <a:extLst>
              <a:ext uri="{FF2B5EF4-FFF2-40B4-BE49-F238E27FC236}">
                <a16:creationId xmlns:a16="http://schemas.microsoft.com/office/drawing/2014/main" id="{000B11AE-7853-4979-80F2-503E33722F95}"/>
              </a:ext>
            </a:extLst>
          </p:cNvPr>
          <p:cNvSpPr>
            <a:spLocks noGrp="1"/>
          </p:cNvSpPr>
          <p:nvPr>
            <p:ph idx="1"/>
          </p:nvPr>
        </p:nvSpPr>
        <p:spPr/>
        <p:txBody>
          <a:bodyPr>
            <a:normAutofit fontScale="92500" lnSpcReduction="20000"/>
          </a:bodyPr>
          <a:lstStyle/>
          <a:p>
            <a:pPr marL="0" indent="0">
              <a:buNone/>
            </a:pPr>
            <a:r>
              <a:rPr lang="en-US" sz="3600" dirty="0"/>
              <a:t>Used for many different use cases</a:t>
            </a:r>
          </a:p>
          <a:p>
            <a:r>
              <a:rPr lang="en-US" sz="3600" dirty="0"/>
              <a:t>NOT a SIEM out of the box</a:t>
            </a:r>
          </a:p>
          <a:p>
            <a:r>
              <a:rPr lang="en-US" sz="3600" dirty="0"/>
              <a:t>Not in the magic quadrant as one</a:t>
            </a:r>
          </a:p>
          <a:p>
            <a:r>
              <a:rPr lang="en-US" sz="3600" dirty="0"/>
              <a:t>Can do the things a SIEM does</a:t>
            </a:r>
          </a:p>
          <a:p>
            <a:endParaRPr lang="en-US" dirty="0"/>
          </a:p>
          <a:p>
            <a:pPr marL="0" indent="0">
              <a:buNone/>
            </a:pPr>
            <a:r>
              <a:rPr lang="en-US" dirty="0"/>
              <a:t>Gartner's definition of a SIEM: </a:t>
            </a:r>
          </a:p>
          <a:p>
            <a:pPr marL="0" indent="0" algn="ctr">
              <a:buNone/>
            </a:pPr>
            <a:r>
              <a:rPr lang="en-US" sz="2400" dirty="0"/>
              <a:t>"</a:t>
            </a:r>
            <a:r>
              <a:rPr lang="en-US" sz="2800" i="1" dirty="0"/>
              <a:t>supports </a:t>
            </a:r>
            <a:r>
              <a:rPr lang="en-US" sz="2800" b="1" i="1" dirty="0"/>
              <a:t>threat detection </a:t>
            </a:r>
            <a:r>
              <a:rPr lang="en-US" sz="2800" i="1" dirty="0"/>
              <a:t>and security </a:t>
            </a:r>
            <a:r>
              <a:rPr lang="en-US" sz="2800" b="1" i="1" dirty="0"/>
              <a:t>incident response </a:t>
            </a:r>
            <a:r>
              <a:rPr lang="en-US" sz="2800" i="1" dirty="0"/>
              <a:t>through the real-time </a:t>
            </a:r>
            <a:r>
              <a:rPr lang="en-US" sz="2800" b="1" i="1" dirty="0"/>
              <a:t>collection</a:t>
            </a:r>
            <a:r>
              <a:rPr lang="en-US" sz="2800" i="1" dirty="0"/>
              <a:t> and </a:t>
            </a:r>
            <a:r>
              <a:rPr lang="en-US" sz="2800" b="1" i="1" dirty="0"/>
              <a:t>historical analysis </a:t>
            </a:r>
            <a:r>
              <a:rPr lang="en-US" sz="2800" i="1" dirty="0"/>
              <a:t>of security events from a </a:t>
            </a:r>
            <a:r>
              <a:rPr lang="en-US" sz="2800" b="1" i="1" dirty="0"/>
              <a:t>wide variety of event and contextual data sources</a:t>
            </a:r>
            <a:r>
              <a:rPr lang="en-US" sz="2800" i="1" dirty="0"/>
              <a:t>. It also supports compliance </a:t>
            </a:r>
            <a:r>
              <a:rPr lang="en-US" sz="2800" b="1" i="1" dirty="0"/>
              <a:t>reporting</a:t>
            </a:r>
            <a:r>
              <a:rPr lang="en-US" sz="2800" i="1" dirty="0"/>
              <a:t> and </a:t>
            </a:r>
            <a:r>
              <a:rPr lang="en-US" sz="2800" b="1" i="1" dirty="0"/>
              <a:t>incident investigation through analysis of historical data</a:t>
            </a:r>
            <a:r>
              <a:rPr lang="en-US" sz="2800" i="1" dirty="0"/>
              <a:t> from these sources</a:t>
            </a:r>
            <a:r>
              <a:rPr lang="en-US" sz="2400" dirty="0"/>
              <a:t>."</a:t>
            </a:r>
          </a:p>
        </p:txBody>
      </p:sp>
      <p:sp>
        <p:nvSpPr>
          <p:cNvPr id="4" name="Rectangle 3">
            <a:extLst>
              <a:ext uri="{FF2B5EF4-FFF2-40B4-BE49-F238E27FC236}">
                <a16:creationId xmlns:a16="http://schemas.microsoft.com/office/drawing/2014/main" id="{67668FB6-9EEF-43E6-AA5D-6FC9126F307B}"/>
              </a:ext>
            </a:extLst>
          </p:cNvPr>
          <p:cNvSpPr/>
          <p:nvPr/>
        </p:nvSpPr>
        <p:spPr>
          <a:xfrm>
            <a:off x="8401615" y="1457608"/>
            <a:ext cx="3023857" cy="24715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7E615DD-8D7E-4B50-A176-5A86EDCEF4EA}"/>
              </a:ext>
            </a:extLst>
          </p:cNvPr>
          <p:cNvSpPr/>
          <p:nvPr/>
        </p:nvSpPr>
        <p:spPr>
          <a:xfrm>
            <a:off x="8401616" y="1457608"/>
            <a:ext cx="1511930" cy="12403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794394E-3E60-4753-961D-26F28B255451}"/>
              </a:ext>
            </a:extLst>
          </p:cNvPr>
          <p:cNvSpPr/>
          <p:nvPr/>
        </p:nvSpPr>
        <p:spPr>
          <a:xfrm>
            <a:off x="9913543" y="2697933"/>
            <a:ext cx="1511930" cy="122587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6">
            <a:extLst>
              <a:ext uri="{FF2B5EF4-FFF2-40B4-BE49-F238E27FC236}">
                <a16:creationId xmlns:a16="http://schemas.microsoft.com/office/drawing/2014/main" id="{6B6F9C88-9F6E-418C-864C-14F7D4B25EEC}"/>
              </a:ext>
            </a:extLst>
          </p:cNvPr>
          <p:cNvSpPr>
            <a:spLocks noGrp="1"/>
          </p:cNvSpPr>
          <p:nvPr>
            <p:ph type="ftr" sz="quarter" idx="11"/>
          </p:nvPr>
        </p:nvSpPr>
        <p:spPr/>
        <p:txBody>
          <a:bodyPr/>
          <a:lstStyle/>
          <a:p>
            <a:r>
              <a:rPr lang="en-US" dirty="0"/>
              <a:t>John Hubbard [@SecHubb]</a:t>
            </a:r>
          </a:p>
        </p:txBody>
      </p:sp>
      <p:sp>
        <p:nvSpPr>
          <p:cNvPr id="9" name="Slide Number Placeholder 8">
            <a:extLst>
              <a:ext uri="{FF2B5EF4-FFF2-40B4-BE49-F238E27FC236}">
                <a16:creationId xmlns:a16="http://schemas.microsoft.com/office/drawing/2014/main" id="{6C1D3F53-AB15-4192-97D0-7E72A0D803A0}"/>
              </a:ext>
            </a:extLst>
          </p:cNvPr>
          <p:cNvSpPr>
            <a:spLocks noGrp="1"/>
          </p:cNvSpPr>
          <p:nvPr>
            <p:ph type="sldNum" sz="quarter" idx="12"/>
          </p:nvPr>
        </p:nvSpPr>
        <p:spPr/>
        <p:txBody>
          <a:bodyPr/>
          <a:lstStyle/>
          <a:p>
            <a:fld id="{B50D2CD9-256A-41CD-97C4-E1B3FF7BDE57}" type="slidenum">
              <a:rPr lang="en-US" smtClean="0"/>
              <a:t>7</a:t>
            </a:fld>
            <a:endParaRPr lang="en-US" dirty="0"/>
          </a:p>
        </p:txBody>
      </p:sp>
      <p:pic>
        <p:nvPicPr>
          <p:cNvPr id="11" name="Picture 10" descr="A picture containing black, indoor&#10;&#10;Description automatically generated">
            <a:extLst>
              <a:ext uri="{FF2B5EF4-FFF2-40B4-BE49-F238E27FC236}">
                <a16:creationId xmlns:a16="http://schemas.microsoft.com/office/drawing/2014/main" id="{CC92A25F-4238-4AAF-B787-51486FC8162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04618" y="1690688"/>
            <a:ext cx="1617857" cy="2093976"/>
          </a:xfrm>
          <a:prstGeom prst="rect">
            <a:avLst/>
          </a:prstGeom>
        </p:spPr>
      </p:pic>
    </p:spTree>
    <p:extLst>
      <p:ext uri="{BB962C8B-B14F-4D97-AF65-F5344CB8AC3E}">
        <p14:creationId xmlns:p14="http://schemas.microsoft.com/office/powerpoint/2010/main" val="2163948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FCE9-280E-492A-86D7-1C7694506038}"/>
              </a:ext>
            </a:extLst>
          </p:cNvPr>
          <p:cNvSpPr>
            <a:spLocks noGrp="1"/>
          </p:cNvSpPr>
          <p:nvPr>
            <p:ph type="title"/>
          </p:nvPr>
        </p:nvSpPr>
        <p:spPr/>
        <p:txBody>
          <a:bodyPr>
            <a:normAutofit/>
          </a:bodyPr>
          <a:lstStyle/>
          <a:p>
            <a:r>
              <a:rPr lang="en-US" dirty="0">
                <a:latin typeface="Arial Black" panose="020B0A04020102020204" pitchFamily="34" charset="0"/>
              </a:rPr>
              <a:t>Hard Drives</a:t>
            </a:r>
          </a:p>
        </p:txBody>
      </p:sp>
      <p:sp>
        <p:nvSpPr>
          <p:cNvPr id="3" name="Content Placeholder 2">
            <a:extLst>
              <a:ext uri="{FF2B5EF4-FFF2-40B4-BE49-F238E27FC236}">
                <a16:creationId xmlns:a16="http://schemas.microsoft.com/office/drawing/2014/main" id="{0CAB1A4B-7E16-48D6-AC67-96724EBA7C80}"/>
              </a:ext>
            </a:extLst>
          </p:cNvPr>
          <p:cNvSpPr>
            <a:spLocks noGrp="1"/>
          </p:cNvSpPr>
          <p:nvPr>
            <p:ph idx="1"/>
          </p:nvPr>
        </p:nvSpPr>
        <p:spPr/>
        <p:txBody>
          <a:bodyPr/>
          <a:lstStyle/>
          <a:p>
            <a:pPr marL="457200" indent="-457200">
              <a:buFont typeface="Arial" panose="020B0604020202020204" pitchFamily="34" charset="0"/>
              <a:buChar char="•"/>
            </a:pPr>
            <a:r>
              <a:rPr lang="en-US" sz="3600" dirty="0"/>
              <a:t>Disk speed for logging clusters is VERY important</a:t>
            </a:r>
          </a:p>
          <a:p>
            <a:pPr marL="457200" indent="-457200">
              <a:buFont typeface="Arial" panose="020B0604020202020204" pitchFamily="34" charset="0"/>
              <a:buChar char="•"/>
            </a:pPr>
            <a:r>
              <a:rPr lang="en-US" sz="3600" b="1" dirty="0"/>
              <a:t>Lots of hard drives for high IO, not one big one</a:t>
            </a:r>
          </a:p>
          <a:p>
            <a:pPr marL="457200" indent="-457200">
              <a:buFont typeface="Arial" panose="020B0604020202020204" pitchFamily="34" charset="0"/>
              <a:buChar char="•"/>
            </a:pPr>
            <a:r>
              <a:rPr lang="en-US" sz="3600" b="1" dirty="0"/>
              <a:t>RAID0 </a:t>
            </a:r>
            <a:r>
              <a:rPr lang="en-US" sz="3600" dirty="0"/>
              <a:t>setup, replica shards take care of availability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860425" lvl="1" indent="-457200">
              <a:buFont typeface="Arial" panose="020B0604020202020204" pitchFamily="34" charset="0"/>
              <a:buChar char="•"/>
            </a:pPr>
            <a:endParaRPr lang="en-US" dirty="0"/>
          </a:p>
        </p:txBody>
      </p:sp>
      <p:pic>
        <p:nvPicPr>
          <p:cNvPr id="9" name="Picture 8" descr="A close up of a computer&#10;&#10;Description generated with high confidence">
            <a:extLst>
              <a:ext uri="{FF2B5EF4-FFF2-40B4-BE49-F238E27FC236}">
                <a16:creationId xmlns:a16="http://schemas.microsoft.com/office/drawing/2014/main" id="{EF4A784F-5180-47B9-8631-524644BF1EAE}"/>
              </a:ext>
            </a:extLst>
          </p:cNvPr>
          <p:cNvPicPr>
            <a:picLocks noChangeAspect="1"/>
          </p:cNvPicPr>
          <p:nvPr/>
        </p:nvPicPr>
        <p:blipFill>
          <a:blip r:embed="rId3"/>
          <a:stretch>
            <a:fillRect/>
          </a:stretch>
        </p:blipFill>
        <p:spPr>
          <a:xfrm>
            <a:off x="4872037" y="3863975"/>
            <a:ext cx="2447925" cy="2447925"/>
          </a:xfrm>
          <a:prstGeom prst="rect">
            <a:avLst/>
          </a:prstGeom>
        </p:spPr>
      </p:pic>
      <p:sp>
        <p:nvSpPr>
          <p:cNvPr id="4" name="Footer Placeholder 3">
            <a:extLst>
              <a:ext uri="{FF2B5EF4-FFF2-40B4-BE49-F238E27FC236}">
                <a16:creationId xmlns:a16="http://schemas.microsoft.com/office/drawing/2014/main" id="{DA6614BC-DF4A-4CA4-968F-1475FEA812A2}"/>
              </a:ext>
            </a:extLst>
          </p:cNvPr>
          <p:cNvSpPr>
            <a:spLocks noGrp="1"/>
          </p:cNvSpPr>
          <p:nvPr>
            <p:ph type="ftr" sz="quarter" idx="11"/>
          </p:nvPr>
        </p:nvSpPr>
        <p:spPr/>
        <p:txBody>
          <a:bodyPr/>
          <a:lstStyle/>
          <a:p>
            <a:r>
              <a:rPr lang="en-US"/>
              <a:t>John Hubbard [@SecHubb]</a:t>
            </a:r>
            <a:endParaRPr lang="en-US" dirty="0"/>
          </a:p>
        </p:txBody>
      </p:sp>
      <p:sp>
        <p:nvSpPr>
          <p:cNvPr id="5" name="Slide Number Placeholder 4">
            <a:extLst>
              <a:ext uri="{FF2B5EF4-FFF2-40B4-BE49-F238E27FC236}">
                <a16:creationId xmlns:a16="http://schemas.microsoft.com/office/drawing/2014/main" id="{9E463C90-C329-4D22-B4A7-E56C60716941}"/>
              </a:ext>
            </a:extLst>
          </p:cNvPr>
          <p:cNvSpPr>
            <a:spLocks noGrp="1"/>
          </p:cNvSpPr>
          <p:nvPr>
            <p:ph type="sldNum" sz="quarter" idx="12"/>
          </p:nvPr>
        </p:nvSpPr>
        <p:spPr/>
        <p:txBody>
          <a:bodyPr/>
          <a:lstStyle/>
          <a:p>
            <a:fld id="{B50D2CD9-256A-41CD-97C4-E1B3FF7BDE57}" type="slidenum">
              <a:rPr lang="en-US" smtClean="0"/>
              <a:t>70</a:t>
            </a:fld>
            <a:endParaRPr lang="en-US"/>
          </a:p>
        </p:txBody>
      </p:sp>
    </p:spTree>
    <p:extLst>
      <p:ext uri="{BB962C8B-B14F-4D97-AF65-F5344CB8AC3E}">
        <p14:creationId xmlns:p14="http://schemas.microsoft.com/office/powerpoint/2010/main" val="1871369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611C-D55C-49A8-BDBB-73CD29942F9F}"/>
              </a:ext>
            </a:extLst>
          </p:cNvPr>
          <p:cNvSpPr>
            <a:spLocks noGrp="1"/>
          </p:cNvSpPr>
          <p:nvPr>
            <p:ph type="ctrTitle"/>
          </p:nvPr>
        </p:nvSpPr>
        <p:spPr/>
        <p:txBody>
          <a:bodyPr/>
          <a:lstStyle/>
          <a:p>
            <a:r>
              <a:rPr lang="en-US" dirty="0">
                <a:latin typeface="Arial Black" panose="020B0A04020102020204" pitchFamily="34" charset="0"/>
              </a:rPr>
              <a:t>Thanks!</a:t>
            </a:r>
          </a:p>
        </p:txBody>
      </p:sp>
      <p:sp>
        <p:nvSpPr>
          <p:cNvPr id="3" name="Subtitle 2">
            <a:extLst>
              <a:ext uri="{FF2B5EF4-FFF2-40B4-BE49-F238E27FC236}">
                <a16:creationId xmlns:a16="http://schemas.microsoft.com/office/drawing/2014/main" id="{E20F3F2D-90F1-42F9-83B1-4CF1E5C38C2F}"/>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96B3DBCC-486A-4CA2-8C6F-65CD88F64D21}"/>
              </a:ext>
            </a:extLst>
          </p:cNvPr>
          <p:cNvSpPr>
            <a:spLocks noGrp="1"/>
          </p:cNvSpPr>
          <p:nvPr>
            <p:ph type="ftr" sz="quarter" idx="11"/>
          </p:nvPr>
        </p:nvSpPr>
        <p:spPr/>
        <p:txBody>
          <a:bodyPr/>
          <a:lstStyle/>
          <a:p>
            <a:r>
              <a:rPr lang="en-US"/>
              <a:t>John Hubbard [@SecHubb]</a:t>
            </a:r>
          </a:p>
        </p:txBody>
      </p:sp>
      <p:sp>
        <p:nvSpPr>
          <p:cNvPr id="5" name="Slide Number Placeholder 4">
            <a:extLst>
              <a:ext uri="{FF2B5EF4-FFF2-40B4-BE49-F238E27FC236}">
                <a16:creationId xmlns:a16="http://schemas.microsoft.com/office/drawing/2014/main" id="{0CFF9CC7-FE65-4A11-B16E-9626F6FC0381}"/>
              </a:ext>
            </a:extLst>
          </p:cNvPr>
          <p:cNvSpPr>
            <a:spLocks noGrp="1"/>
          </p:cNvSpPr>
          <p:nvPr>
            <p:ph type="sldNum" sz="quarter" idx="12"/>
          </p:nvPr>
        </p:nvSpPr>
        <p:spPr/>
        <p:txBody>
          <a:bodyPr/>
          <a:lstStyle/>
          <a:p>
            <a:fld id="{B50D2CD9-256A-41CD-97C4-E1B3FF7BDE57}" type="slidenum">
              <a:rPr lang="en-US" smtClean="0"/>
              <a:t>71</a:t>
            </a:fld>
            <a:endParaRPr lang="en-US"/>
          </a:p>
        </p:txBody>
      </p:sp>
    </p:spTree>
    <p:extLst>
      <p:ext uri="{BB962C8B-B14F-4D97-AF65-F5344CB8AC3E}">
        <p14:creationId xmlns:p14="http://schemas.microsoft.com/office/powerpoint/2010/main" val="752059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B52A-D68F-4ED9-ADE1-1C47E650AB18}"/>
              </a:ext>
            </a:extLst>
          </p:cNvPr>
          <p:cNvSpPr>
            <a:spLocks noGrp="1"/>
          </p:cNvSpPr>
          <p:nvPr>
            <p:ph type="title"/>
          </p:nvPr>
        </p:nvSpPr>
        <p:spPr/>
        <p:txBody>
          <a:bodyPr/>
          <a:lstStyle/>
          <a:p>
            <a:r>
              <a:rPr lang="en-US" dirty="0">
                <a:latin typeface="Arial Black" panose="020B0A04020102020204" pitchFamily="34" charset="0"/>
              </a:rPr>
              <a:t>Elasticsearch as a SIEM</a:t>
            </a:r>
          </a:p>
        </p:txBody>
      </p:sp>
      <p:sp>
        <p:nvSpPr>
          <p:cNvPr id="3" name="Content Placeholder 2">
            <a:extLst>
              <a:ext uri="{FF2B5EF4-FFF2-40B4-BE49-F238E27FC236}">
                <a16:creationId xmlns:a16="http://schemas.microsoft.com/office/drawing/2014/main" id="{240D5AFA-C874-46EA-A5FE-F9E5DF3FB757}"/>
              </a:ext>
            </a:extLst>
          </p:cNvPr>
          <p:cNvSpPr>
            <a:spLocks noGrp="1"/>
          </p:cNvSpPr>
          <p:nvPr>
            <p:ph idx="1"/>
          </p:nvPr>
        </p:nvSpPr>
        <p:spPr/>
        <p:txBody>
          <a:bodyPr numCol="1">
            <a:normAutofit/>
          </a:bodyPr>
          <a:lstStyle/>
          <a:p>
            <a:pPr marL="457200" indent="-457200">
              <a:buFont typeface="Arial" panose="020B0604020202020204" pitchFamily="34" charset="0"/>
              <a:buChar char="•"/>
            </a:pPr>
            <a:r>
              <a:rPr lang="en-US" dirty="0"/>
              <a:t>Collects, indexes, and stores high volumes of logs</a:t>
            </a:r>
          </a:p>
          <a:p>
            <a:pPr marL="457200" indent="-457200">
              <a:buFont typeface="Arial" panose="020B0604020202020204" pitchFamily="34" charset="0"/>
              <a:buChar char="•"/>
            </a:pPr>
            <a:r>
              <a:rPr lang="en-US" dirty="0"/>
              <a:t>Functional visualizations and dashboards</a:t>
            </a:r>
          </a:p>
          <a:p>
            <a:pPr marL="457200" indent="-457200">
              <a:buFont typeface="Arial" panose="020B0604020202020204" pitchFamily="34" charset="0"/>
              <a:buChar char="•"/>
            </a:pPr>
            <a:r>
              <a:rPr lang="en-US" dirty="0"/>
              <a:t>Reporting and alerting</a:t>
            </a:r>
          </a:p>
          <a:p>
            <a:pPr marL="457200" indent="-457200"/>
            <a:r>
              <a:rPr lang="en-US" dirty="0"/>
              <a:t>Log enrichment through plugins</a:t>
            </a:r>
          </a:p>
          <a:p>
            <a:pPr marL="457200" indent="-457200"/>
            <a:r>
              <a:rPr lang="en-US" dirty="0"/>
              <a:t>Compatible with almost every format</a:t>
            </a:r>
          </a:p>
          <a:p>
            <a:pPr marL="457200" indent="-457200"/>
            <a:r>
              <a:rPr lang="en-US" dirty="0"/>
              <a:t>Log retention settings</a:t>
            </a:r>
          </a:p>
          <a:p>
            <a:pPr marL="457200" indent="-457200"/>
            <a:r>
              <a:rPr lang="en-US" dirty="0"/>
              <a:t>Anomaly detection via machine learning</a:t>
            </a:r>
          </a:p>
          <a:p>
            <a:pPr marL="457200" indent="-457200"/>
            <a:r>
              <a:rPr lang="en-US" dirty="0"/>
              <a:t>RBAC securable</a:t>
            </a:r>
          </a:p>
        </p:txBody>
      </p:sp>
      <p:pic>
        <p:nvPicPr>
          <p:cNvPr id="4" name="Picture 3" descr="ttp://ptech-llc.com/wp-content/uploads/2017/05/elasticsearch-logo-1200x625.png">
            <a:extLst>
              <a:ext uri="{FF2B5EF4-FFF2-40B4-BE49-F238E27FC236}">
                <a16:creationId xmlns:a16="http://schemas.microsoft.com/office/drawing/2014/main" id="{7B1AB200-2BAE-4662-8D0B-BAAE732D1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4550352"/>
            <a:ext cx="3699164" cy="192664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EEB87673-967A-41AF-9C68-772DD7E63119}"/>
              </a:ext>
            </a:extLst>
          </p:cNvPr>
          <p:cNvSpPr>
            <a:spLocks noGrp="1"/>
          </p:cNvSpPr>
          <p:nvPr>
            <p:ph type="ftr" sz="quarter" idx="11"/>
          </p:nvPr>
        </p:nvSpPr>
        <p:spPr/>
        <p:txBody>
          <a:bodyPr/>
          <a:lstStyle/>
          <a:p>
            <a:r>
              <a:rPr lang="en-US"/>
              <a:t>John Hubbard [@SecHubb]</a:t>
            </a:r>
            <a:endParaRPr lang="en-US" dirty="0"/>
          </a:p>
        </p:txBody>
      </p:sp>
      <p:sp>
        <p:nvSpPr>
          <p:cNvPr id="6" name="Slide Number Placeholder 5">
            <a:extLst>
              <a:ext uri="{FF2B5EF4-FFF2-40B4-BE49-F238E27FC236}">
                <a16:creationId xmlns:a16="http://schemas.microsoft.com/office/drawing/2014/main" id="{3677ABC9-2F57-41E9-8417-8EC796987CD5}"/>
              </a:ext>
            </a:extLst>
          </p:cNvPr>
          <p:cNvSpPr>
            <a:spLocks noGrp="1"/>
          </p:cNvSpPr>
          <p:nvPr>
            <p:ph type="sldNum" sz="quarter" idx="12"/>
          </p:nvPr>
        </p:nvSpPr>
        <p:spPr/>
        <p:txBody>
          <a:bodyPr/>
          <a:lstStyle/>
          <a:p>
            <a:fld id="{B50D2CD9-256A-41CD-97C4-E1B3FF7BDE57}" type="slidenum">
              <a:rPr lang="en-US" smtClean="0"/>
              <a:t>8</a:t>
            </a:fld>
            <a:endParaRPr lang="en-US"/>
          </a:p>
        </p:txBody>
      </p:sp>
    </p:spTree>
    <p:extLst>
      <p:ext uri="{BB962C8B-B14F-4D97-AF65-F5344CB8AC3E}">
        <p14:creationId xmlns:p14="http://schemas.microsoft.com/office/powerpoint/2010/main" val="359170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Elastic Stack Overview</a:t>
            </a:r>
          </a:p>
        </p:txBody>
      </p:sp>
      <p:sp>
        <p:nvSpPr>
          <p:cNvPr id="5" name="Rectangle 4"/>
          <p:cNvSpPr/>
          <p:nvPr/>
        </p:nvSpPr>
        <p:spPr>
          <a:xfrm>
            <a:off x="515549" y="2601856"/>
            <a:ext cx="838200" cy="6556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Raw Logs</a:t>
            </a:r>
          </a:p>
        </p:txBody>
      </p:sp>
      <p:cxnSp>
        <p:nvCxnSpPr>
          <p:cNvPr id="21" name="Straight Arrow Connector 20"/>
          <p:cNvCxnSpPr>
            <a:cxnSpLocks/>
            <a:stCxn id="1032" idx="3"/>
            <a:endCxn id="1028" idx="1"/>
          </p:cNvCxnSpPr>
          <p:nvPr/>
        </p:nvCxnSpPr>
        <p:spPr>
          <a:xfrm>
            <a:off x="4559489" y="3427806"/>
            <a:ext cx="765823" cy="11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026" name="Picture 2" descr="ttps://oliverveits.files.wordpress.com/2016/11/kibana-logo-color-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080" y="2601856"/>
            <a:ext cx="1815027" cy="1661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ptech-llc.com/wp-content/uploads/2017/05/elasticsearch-logo-1200x6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5312" y="2594172"/>
            <a:ext cx="3205740" cy="16696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s://s3.amazonaws.com/production-wordpress-assets/blog/wp-content/uploads/2017/03/28114048/Logstash-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406" y="2887330"/>
            <a:ext cx="2736083" cy="1080952"/>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p:cNvCxnSpPr>
            <a:cxnSpLocks/>
            <a:stCxn id="1026" idx="1"/>
            <a:endCxn id="1028" idx="3"/>
          </p:cNvCxnSpPr>
          <p:nvPr/>
        </p:nvCxnSpPr>
        <p:spPr>
          <a:xfrm flipH="1" flipV="1">
            <a:off x="8531052" y="3429000"/>
            <a:ext cx="930028" cy="384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C6F0A13-13AD-4B63-ABAD-65C8D3E4BAB0}"/>
              </a:ext>
            </a:extLst>
          </p:cNvPr>
          <p:cNvCxnSpPr>
            <a:cxnSpLocks/>
            <a:stCxn id="5" idx="3"/>
          </p:cNvCxnSpPr>
          <p:nvPr/>
        </p:nvCxnSpPr>
        <p:spPr>
          <a:xfrm>
            <a:off x="1353749" y="2929702"/>
            <a:ext cx="575535" cy="2421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2F11071A-09DF-4D73-AF9C-790BC0364825}"/>
              </a:ext>
            </a:extLst>
          </p:cNvPr>
          <p:cNvCxnSpPr>
            <a:cxnSpLocks/>
          </p:cNvCxnSpPr>
          <p:nvPr/>
        </p:nvCxnSpPr>
        <p:spPr>
          <a:xfrm flipV="1">
            <a:off x="1334993" y="3600453"/>
            <a:ext cx="619746" cy="2036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CF0C86A-F314-46B7-B2BF-AAF5A7B146DE}"/>
              </a:ext>
            </a:extLst>
          </p:cNvPr>
          <p:cNvSpPr/>
          <p:nvPr/>
        </p:nvSpPr>
        <p:spPr>
          <a:xfrm>
            <a:off x="496793" y="3476209"/>
            <a:ext cx="838200" cy="6556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Raw Logs</a:t>
            </a:r>
          </a:p>
        </p:txBody>
      </p:sp>
      <p:sp>
        <p:nvSpPr>
          <p:cNvPr id="12" name="Rectangle 11">
            <a:extLst>
              <a:ext uri="{FF2B5EF4-FFF2-40B4-BE49-F238E27FC236}">
                <a16:creationId xmlns:a16="http://schemas.microsoft.com/office/drawing/2014/main" id="{2BAC0BED-ED0B-4320-9984-794AA3DAC586}"/>
              </a:ext>
            </a:extLst>
          </p:cNvPr>
          <p:cNvSpPr/>
          <p:nvPr/>
        </p:nvSpPr>
        <p:spPr>
          <a:xfrm>
            <a:off x="1968836" y="5213478"/>
            <a:ext cx="2445221" cy="954107"/>
          </a:xfrm>
          <a:prstGeom prst="rect">
            <a:avLst/>
          </a:prstGeom>
        </p:spPr>
        <p:txBody>
          <a:bodyPr wrap="square">
            <a:spAutoFit/>
          </a:bodyPr>
          <a:lstStyle/>
          <a:p>
            <a:pPr algn="ctr"/>
            <a:r>
              <a:rPr lang="en-US" sz="2800" b="1" dirty="0">
                <a:latin typeface="Gill Sans MT" panose="020B0502020104020203" pitchFamily="34" charset="0"/>
              </a:rPr>
              <a:t>Log Ingestion &amp; Parsing</a:t>
            </a:r>
            <a:endParaRPr lang="en-US" sz="2800" dirty="0">
              <a:latin typeface="Gill Sans MT" panose="020B0502020104020203" pitchFamily="34" charset="0"/>
            </a:endParaRPr>
          </a:p>
        </p:txBody>
      </p:sp>
      <p:sp>
        <p:nvSpPr>
          <p:cNvPr id="13" name="Rectangle 12">
            <a:extLst>
              <a:ext uri="{FF2B5EF4-FFF2-40B4-BE49-F238E27FC236}">
                <a16:creationId xmlns:a16="http://schemas.microsoft.com/office/drawing/2014/main" id="{3FFCF517-0DE2-4101-93A4-8A4D8A56049E}"/>
              </a:ext>
            </a:extLst>
          </p:cNvPr>
          <p:cNvSpPr/>
          <p:nvPr/>
        </p:nvSpPr>
        <p:spPr>
          <a:xfrm>
            <a:off x="5705571" y="5428921"/>
            <a:ext cx="2445221" cy="523220"/>
          </a:xfrm>
          <a:prstGeom prst="rect">
            <a:avLst/>
          </a:prstGeom>
        </p:spPr>
        <p:txBody>
          <a:bodyPr wrap="square">
            <a:spAutoFit/>
          </a:bodyPr>
          <a:lstStyle/>
          <a:p>
            <a:pPr algn="ctr"/>
            <a:r>
              <a:rPr lang="en-US" sz="2800" b="1" dirty="0">
                <a:latin typeface="Gill Sans MT" panose="020B0502020104020203" pitchFamily="34" charset="0"/>
              </a:rPr>
              <a:t>Log Storage</a:t>
            </a:r>
            <a:endParaRPr lang="en-US" sz="2800" dirty="0">
              <a:latin typeface="Gill Sans MT" panose="020B0502020104020203" pitchFamily="34" charset="0"/>
            </a:endParaRPr>
          </a:p>
        </p:txBody>
      </p:sp>
      <p:sp>
        <p:nvSpPr>
          <p:cNvPr id="14" name="Rectangle 13">
            <a:extLst>
              <a:ext uri="{FF2B5EF4-FFF2-40B4-BE49-F238E27FC236}">
                <a16:creationId xmlns:a16="http://schemas.microsoft.com/office/drawing/2014/main" id="{6B7F4561-E16A-44C4-A4D9-499F64A13FC3}"/>
              </a:ext>
            </a:extLst>
          </p:cNvPr>
          <p:cNvSpPr/>
          <p:nvPr/>
        </p:nvSpPr>
        <p:spPr>
          <a:xfrm>
            <a:off x="9145982" y="5213478"/>
            <a:ext cx="2445221" cy="954107"/>
          </a:xfrm>
          <a:prstGeom prst="rect">
            <a:avLst/>
          </a:prstGeom>
        </p:spPr>
        <p:txBody>
          <a:bodyPr wrap="square">
            <a:spAutoFit/>
          </a:bodyPr>
          <a:lstStyle/>
          <a:p>
            <a:pPr algn="ctr"/>
            <a:r>
              <a:rPr lang="en-US" sz="2800" b="1" dirty="0">
                <a:latin typeface="Gill Sans MT" panose="020B0502020104020203" pitchFamily="34" charset="0"/>
              </a:rPr>
              <a:t>Search &amp; Visualization</a:t>
            </a:r>
            <a:endParaRPr lang="en-US" sz="2800" dirty="0">
              <a:latin typeface="Gill Sans MT" panose="020B0502020104020203" pitchFamily="34" charset="0"/>
            </a:endParaRPr>
          </a:p>
        </p:txBody>
      </p:sp>
      <p:pic>
        <p:nvPicPr>
          <p:cNvPr id="16" name="Picture 2" descr="elated image">
            <a:extLst>
              <a:ext uri="{FF2B5EF4-FFF2-40B4-BE49-F238E27FC236}">
                <a16:creationId xmlns:a16="http://schemas.microsoft.com/office/drawing/2014/main" id="{E62F1324-CE13-4013-B4AE-E76043A9B7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12" y="4256145"/>
            <a:ext cx="1323939" cy="62812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E538E5CB-F47C-4953-9BBF-1B6C2EC1C1CC}"/>
              </a:ext>
            </a:extLst>
          </p:cNvPr>
          <p:cNvCxnSpPr>
            <a:cxnSpLocks/>
            <a:stCxn id="16" idx="3"/>
          </p:cNvCxnSpPr>
          <p:nvPr/>
        </p:nvCxnSpPr>
        <p:spPr>
          <a:xfrm flipV="1">
            <a:off x="1649951" y="3752854"/>
            <a:ext cx="457188" cy="8173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C91F2A13-A7C7-4072-886F-D77CC6931562}"/>
              </a:ext>
            </a:extLst>
          </p:cNvPr>
          <p:cNvSpPr>
            <a:spLocks noGrp="1"/>
          </p:cNvSpPr>
          <p:nvPr>
            <p:ph type="ftr" sz="quarter" idx="11"/>
          </p:nvPr>
        </p:nvSpPr>
        <p:spPr/>
        <p:txBody>
          <a:bodyPr/>
          <a:lstStyle/>
          <a:p>
            <a:r>
              <a:rPr lang="en-US"/>
              <a:t>John Hubbard [@SecHubb]</a:t>
            </a:r>
            <a:endParaRPr lang="en-US" dirty="0"/>
          </a:p>
        </p:txBody>
      </p:sp>
      <p:sp>
        <p:nvSpPr>
          <p:cNvPr id="6" name="Slide Number Placeholder 5">
            <a:extLst>
              <a:ext uri="{FF2B5EF4-FFF2-40B4-BE49-F238E27FC236}">
                <a16:creationId xmlns:a16="http://schemas.microsoft.com/office/drawing/2014/main" id="{0CF1169D-1625-4071-BCC4-488DAF235A81}"/>
              </a:ext>
            </a:extLst>
          </p:cNvPr>
          <p:cNvSpPr>
            <a:spLocks noGrp="1"/>
          </p:cNvSpPr>
          <p:nvPr>
            <p:ph type="sldNum" sz="quarter" idx="12"/>
          </p:nvPr>
        </p:nvSpPr>
        <p:spPr/>
        <p:txBody>
          <a:bodyPr/>
          <a:lstStyle/>
          <a:p>
            <a:fld id="{B50D2CD9-256A-41CD-97C4-E1B3FF7BDE57}" type="slidenum">
              <a:rPr lang="en-US" smtClean="0"/>
              <a:t>9</a:t>
            </a:fld>
            <a:endParaRPr lang="en-US"/>
          </a:p>
        </p:txBody>
      </p:sp>
    </p:spTree>
    <p:extLst>
      <p:ext uri="{BB962C8B-B14F-4D97-AF65-F5344CB8AC3E}">
        <p14:creationId xmlns:p14="http://schemas.microsoft.com/office/powerpoint/2010/main" val="1272826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2830</TotalTime>
  <Words>2611</Words>
  <Application>Microsoft Office PowerPoint</Application>
  <PresentationFormat>Widescreen</PresentationFormat>
  <Paragraphs>670</Paragraphs>
  <Slides>71</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Arial</vt:lpstr>
      <vt:lpstr>Arial Black</vt:lpstr>
      <vt:lpstr>Calibri</vt:lpstr>
      <vt:lpstr>Calibri Light</vt:lpstr>
      <vt:lpstr>Consolas</vt:lpstr>
      <vt:lpstr>Courier New</vt:lpstr>
      <vt:lpstr>Georgia</vt:lpstr>
      <vt:lpstr>Gill Sans MT</vt:lpstr>
      <vt:lpstr>Times New Roman</vt:lpstr>
      <vt:lpstr>Office Theme</vt:lpstr>
      <vt:lpstr>The Elastic Stack as a SIEM</vt:lpstr>
      <vt:lpstr>Who Am I?</vt:lpstr>
      <vt:lpstr>What is a SIEM?</vt:lpstr>
      <vt:lpstr>What is the Elastic Stack?</vt:lpstr>
      <vt:lpstr>History of Elastic</vt:lpstr>
      <vt:lpstr>Elastic Stack vs. SIEM</vt:lpstr>
      <vt:lpstr>Elastic stack as a SIEM</vt:lpstr>
      <vt:lpstr>Elasticsearch as a SIEM</vt:lpstr>
      <vt:lpstr>Elastic Stack Overview</vt:lpstr>
      <vt:lpstr>Beats Agents</vt:lpstr>
      <vt:lpstr>Elasticsearch Architecture</vt:lpstr>
      <vt:lpstr>Clusters, Nodes, and Indices</vt:lpstr>
      <vt:lpstr>Index Creation Across Time</vt:lpstr>
      <vt:lpstr>Shards and Documents</vt:lpstr>
      <vt:lpstr> Why Elasticsearch is so fast? </vt:lpstr>
      <vt:lpstr>Reason 1: Schema on Ingest</vt:lpstr>
      <vt:lpstr>Reason 2: Data is distributed</vt:lpstr>
      <vt:lpstr>Shard Types</vt:lpstr>
      <vt:lpstr>Shards</vt:lpstr>
      <vt:lpstr>Primaries and Replicas</vt:lpstr>
      <vt:lpstr>Primaries and Replicas</vt:lpstr>
      <vt:lpstr>Balancing Writes</vt:lpstr>
      <vt:lpstr>Balancing Searches</vt:lpstr>
      <vt:lpstr>Balancing Searches: multi-shard</vt:lpstr>
      <vt:lpstr>Documents to Fields</vt:lpstr>
      <vt:lpstr>Documents</vt:lpstr>
      <vt:lpstr>Fields and Mappings</vt:lpstr>
      <vt:lpstr>Key Concept: Keyword vs. Text</vt:lpstr>
      <vt:lpstr>Text Data Type Example</vt:lpstr>
      <vt:lpstr>Where Tokens Go: Inverted Index</vt:lpstr>
      <vt:lpstr>Elasticsearch Term Summary</vt:lpstr>
      <vt:lpstr>Kibana</vt:lpstr>
      <vt:lpstr>  Kibana Interface</vt:lpstr>
      <vt:lpstr>Using the Discover Tab</vt:lpstr>
      <vt:lpstr>Discover Tab Details</vt:lpstr>
      <vt:lpstr>Index Patterns</vt:lpstr>
      <vt:lpstr>Visualization Types</vt:lpstr>
      <vt:lpstr>Creating Visualizations</vt:lpstr>
      <vt:lpstr>Bucket Options</vt:lpstr>
      <vt:lpstr>Visualization Demo</vt:lpstr>
      <vt:lpstr>Default Elasticsearch Security</vt:lpstr>
      <vt:lpstr>Options for Security</vt:lpstr>
      <vt:lpstr>Logstash</vt:lpstr>
      <vt:lpstr>Logstash</vt:lpstr>
      <vt:lpstr>Logstash – Ingestion Workhorse</vt:lpstr>
      <vt:lpstr>Routing to Logstash</vt:lpstr>
      <vt:lpstr>Input -&gt; Filter -&gt; Output</vt:lpstr>
      <vt:lpstr>Logstash Config Files</vt:lpstr>
      <vt:lpstr>Data Ingestion Demo</vt:lpstr>
      <vt:lpstr>Input Plugins</vt:lpstr>
      <vt:lpstr>Filter Plugins</vt:lpstr>
      <vt:lpstr>Output Plugins</vt:lpstr>
      <vt:lpstr>Traditional Logging - Syslog</vt:lpstr>
      <vt:lpstr>The Problems With Syslog</vt:lpstr>
      <vt:lpstr>Log Standardization</vt:lpstr>
      <vt:lpstr>csv - Filter Plugin</vt:lpstr>
      <vt:lpstr>kv - Filter Plugin</vt:lpstr>
      <vt:lpstr>kv + Logstash: Easing syslog pain</vt:lpstr>
      <vt:lpstr>json - Filter Plugin</vt:lpstr>
      <vt:lpstr>Full Elastic Stack In a Nutshell</vt:lpstr>
      <vt:lpstr>Default Ports</vt:lpstr>
      <vt:lpstr>Dual Stack SIEM</vt:lpstr>
      <vt:lpstr>Logstash to Multiple SIEMs</vt:lpstr>
      <vt:lpstr>Logstash Log Pulling</vt:lpstr>
      <vt:lpstr>Message Broker to SIEM</vt:lpstr>
      <vt:lpstr>The Full Layout</vt:lpstr>
      <vt:lpstr>Hardware</vt:lpstr>
      <vt:lpstr>CPU and Memory</vt:lpstr>
      <vt:lpstr>Networking</vt:lpstr>
      <vt:lpstr>Hard Drives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Crash Course in the Elastic Stack</dc:title>
  <dc:creator>John Hubbard</dc:creator>
  <cp:lastModifiedBy>John Hubbard</cp:lastModifiedBy>
  <cp:revision>1</cp:revision>
  <dcterms:created xsi:type="dcterms:W3CDTF">2019-02-07T23:45:30Z</dcterms:created>
  <dcterms:modified xsi:type="dcterms:W3CDTF">2019-02-23T12:42:26Z</dcterms:modified>
</cp:coreProperties>
</file>